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6"/>
  </p:notesMasterIdLst>
  <p:sldIdLst>
    <p:sldId id="256" r:id="rId5"/>
    <p:sldId id="2080108273" r:id="rId6"/>
    <p:sldId id="2080108366" r:id="rId7"/>
    <p:sldId id="258" r:id="rId8"/>
    <p:sldId id="259" r:id="rId9"/>
    <p:sldId id="260" r:id="rId10"/>
    <p:sldId id="261" r:id="rId11"/>
    <p:sldId id="262" r:id="rId12"/>
    <p:sldId id="263" r:id="rId13"/>
    <p:sldId id="264" r:id="rId14"/>
    <p:sldId id="265" r:id="rId15"/>
    <p:sldId id="266" r:id="rId16"/>
    <p:sldId id="267" r:id="rId17"/>
    <p:sldId id="268" r:id="rId18"/>
    <p:sldId id="302" r:id="rId19"/>
    <p:sldId id="269" r:id="rId20"/>
    <p:sldId id="283" r:id="rId21"/>
    <p:sldId id="271" r:id="rId22"/>
    <p:sldId id="272" r:id="rId23"/>
    <p:sldId id="273" r:id="rId24"/>
    <p:sldId id="306" r:id="rId25"/>
    <p:sldId id="307" r:id="rId26"/>
    <p:sldId id="275" r:id="rId27"/>
    <p:sldId id="276" r:id="rId28"/>
    <p:sldId id="277" r:id="rId29"/>
    <p:sldId id="278" r:id="rId30"/>
    <p:sldId id="308" r:id="rId31"/>
    <p:sldId id="309" r:id="rId32"/>
    <p:sldId id="303" r:id="rId33"/>
    <p:sldId id="292" r:id="rId34"/>
    <p:sldId id="293" r:id="rId35"/>
    <p:sldId id="304" r:id="rId36"/>
    <p:sldId id="305" r:id="rId37"/>
    <p:sldId id="301" r:id="rId38"/>
    <p:sldId id="286" r:id="rId39"/>
    <p:sldId id="279" r:id="rId40"/>
    <p:sldId id="280" r:id="rId41"/>
    <p:sldId id="288" r:id="rId42"/>
    <p:sldId id="287" r:id="rId43"/>
    <p:sldId id="289" r:id="rId44"/>
    <p:sldId id="295"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353A"/>
    <a:srgbClr val="0874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0E296E-14FC-4274-8038-51676AF9F18A}" v="31" dt="2025-09-30T19:44:21.511"/>
    <p1510:client id="{51009F50-49AB-42AB-8448-CA78D8D72F26}" v="18" dt="2025-09-30T14:12:16.078"/>
    <p1510:client id="{BF1D3A95-80AD-43D5-B6F7-58AA20B447C2}" v="24" dt="2025-10-01T13:33:44.2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3815BD-A50D-4673-A3BB-6EF7C5E9C89F}" type="datetimeFigureOut">
              <a:rPr lang="en-US" smtClean="0"/>
              <a:t>10/1/2025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4D572D-3BDA-4AF5-A1F2-00644CE13FEA}" type="slidenum">
              <a:rPr lang="en-US" smtClean="0"/>
              <a:t>‹#›</a:t>
            </a:fld>
            <a:endParaRPr lang="en-US"/>
          </a:p>
        </p:txBody>
      </p:sp>
    </p:spTree>
    <p:extLst>
      <p:ext uri="{BB962C8B-B14F-4D97-AF65-F5344CB8AC3E}">
        <p14:creationId xmlns:p14="http://schemas.microsoft.com/office/powerpoint/2010/main" val="3217614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olidFill>
                <a:schemeClr val="tx1"/>
              </a:solidFill>
              <a:latin typeface=" Arial"/>
            </a:endParaRPr>
          </a:p>
        </p:txBody>
      </p:sp>
      <p:sp>
        <p:nvSpPr>
          <p:cNvPr id="4" name="Slide Number Placeholder 3"/>
          <p:cNvSpPr>
            <a:spLocks noGrp="1"/>
          </p:cNvSpPr>
          <p:nvPr>
            <p:ph type="sldNum" sz="quarter" idx="10"/>
          </p:nvPr>
        </p:nvSpPr>
        <p:spPr/>
        <p:txBody>
          <a:bodyPr/>
          <a:lstStyle/>
          <a:p>
            <a:pPr marL="0" marR="0" lvl="0" indent="0" algn="r" defTabSz="895838" rtl="0" eaLnBrk="1" fontAlgn="auto" latinLnBrk="0" hangingPunct="1">
              <a:lnSpc>
                <a:spcPct val="100000"/>
              </a:lnSpc>
              <a:spcBef>
                <a:spcPts val="0"/>
              </a:spcBef>
              <a:spcAft>
                <a:spcPts val="0"/>
              </a:spcAft>
              <a:buClrTx/>
              <a:buSzTx/>
              <a:buFontTx/>
              <a:buNone/>
              <a:tabLst/>
              <a:defRPr/>
            </a:pPr>
            <a:fld id="{7DBCBEA0-05E4-462D-B3C7-F619ADF05087}"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895838"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197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6231E-ABEA-AAC5-0AEC-CAB8AE1FB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6F3057-EB40-5449-58EE-18FC490F4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870B3E-E94A-85E5-30D4-D1930D6D60B7}"/>
              </a:ext>
            </a:extLst>
          </p:cNvPr>
          <p:cNvSpPr>
            <a:spLocks noGrp="1"/>
          </p:cNvSpPr>
          <p:nvPr>
            <p:ph type="body" idx="1"/>
          </p:nvPr>
        </p:nvSpPr>
        <p:spPr/>
        <p:txBody>
          <a:bodyPr/>
          <a:lstStyle/>
          <a:p>
            <a:endParaRPr lang="en-US">
              <a:solidFill>
                <a:schemeClr val="tx1"/>
              </a:solidFill>
              <a:latin typeface=" Arial"/>
            </a:endParaRPr>
          </a:p>
        </p:txBody>
      </p:sp>
      <p:sp>
        <p:nvSpPr>
          <p:cNvPr id="4" name="Slide Number Placeholder 3">
            <a:extLst>
              <a:ext uri="{FF2B5EF4-FFF2-40B4-BE49-F238E27FC236}">
                <a16:creationId xmlns:a16="http://schemas.microsoft.com/office/drawing/2014/main" id="{6206B73A-0A82-B3E7-B5A5-DDBE9EBD9E11}"/>
              </a:ext>
            </a:extLst>
          </p:cNvPr>
          <p:cNvSpPr>
            <a:spLocks noGrp="1"/>
          </p:cNvSpPr>
          <p:nvPr>
            <p:ph type="sldNum" sz="quarter" idx="10"/>
          </p:nvPr>
        </p:nvSpPr>
        <p:spPr/>
        <p:txBody>
          <a:bodyPr/>
          <a:lstStyle/>
          <a:p>
            <a:pPr marL="0" marR="0" lvl="0" indent="0" algn="r" defTabSz="895838" rtl="0" eaLnBrk="1" fontAlgn="auto" latinLnBrk="0" hangingPunct="1">
              <a:lnSpc>
                <a:spcPct val="100000"/>
              </a:lnSpc>
              <a:spcBef>
                <a:spcPts val="0"/>
              </a:spcBef>
              <a:spcAft>
                <a:spcPts val="0"/>
              </a:spcAft>
              <a:buClrTx/>
              <a:buSzTx/>
              <a:buFontTx/>
              <a:buNone/>
              <a:tabLst/>
              <a:defRPr/>
            </a:pPr>
            <a:fld id="{7DBCBEA0-05E4-462D-B3C7-F619ADF05087}"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895838"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906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9588F-5FEF-4882-8128-66C87D03B996}"/>
              </a:ext>
            </a:extLst>
          </p:cNvPr>
          <p:cNvSpPr>
            <a:spLocks noGrp="1"/>
          </p:cNvSpPr>
          <p:nvPr>
            <p:ph type="title"/>
          </p:nvPr>
        </p:nvSpPr>
        <p:spPr/>
        <p:txBody>
          <a:bodyPr/>
          <a:lstStyle>
            <a:lvl1pPr marL="0" indent="0">
              <a:buFont typeface="Arial" panose="020B0604020202020204" pitchFamily="34" charset="0"/>
              <a:buNone/>
              <a:defRPr/>
            </a:lvl1pPr>
          </a:lstStyle>
          <a:p>
            <a:r>
              <a:rPr lang="en-US"/>
              <a:t>Click to edit Master title style</a:t>
            </a:r>
          </a:p>
        </p:txBody>
      </p:sp>
      <p:sp>
        <p:nvSpPr>
          <p:cNvPr id="3" name="Content Placeholder 2">
            <a:extLst>
              <a:ext uri="{FF2B5EF4-FFF2-40B4-BE49-F238E27FC236}">
                <a16:creationId xmlns:a16="http://schemas.microsoft.com/office/drawing/2014/main" id="{BA648B3F-C958-4A53-9BE7-405AC69AA93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1689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989598"/>
            <a:ext cx="10515600" cy="1043857"/>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3521091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70D83-94BA-42BC-B2EB-C5935A44D1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C1E35A-AA31-46E0-A0D9-1C23BEA4B94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9009D1-D6E5-42F6-BA35-2E0B965988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E65667-0DD5-4B5B-A109-05BD3A8F138F}"/>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10/1/2025</a:t>
            </a:fld>
            <a:endParaRPr lang="en-US"/>
          </a:p>
        </p:txBody>
      </p:sp>
      <p:sp>
        <p:nvSpPr>
          <p:cNvPr id="6" name="Footer Placeholder 5">
            <a:extLst>
              <a:ext uri="{FF2B5EF4-FFF2-40B4-BE49-F238E27FC236}">
                <a16:creationId xmlns:a16="http://schemas.microsoft.com/office/drawing/2014/main" id="{2764F6CD-88E6-4497-AD3A-C2F307E13D0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C8504F1-0F52-42BF-8BC7-FCFCAE5F6441}"/>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2242022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C57C7-C219-4499-9679-B6E90E5DA5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451DD6-50B3-4468-B5CF-9F71A0A17F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75F4BB-7942-4808-A459-3911EA9826B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8BBAC6-8BED-4737-82DB-F7FCF3D17C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43BA544-5F8B-413B-964C-B886CACE739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EF627A-E34D-4A7A-9886-AEA1F14F965F}"/>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10/1/2025</a:t>
            </a:fld>
            <a:endParaRPr lang="en-US"/>
          </a:p>
        </p:txBody>
      </p:sp>
      <p:sp>
        <p:nvSpPr>
          <p:cNvPr id="8" name="Footer Placeholder 7">
            <a:extLst>
              <a:ext uri="{FF2B5EF4-FFF2-40B4-BE49-F238E27FC236}">
                <a16:creationId xmlns:a16="http://schemas.microsoft.com/office/drawing/2014/main" id="{CB6405EE-4F03-48AF-A36E-F1D1CBE3443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976EDAE-5F0D-4AA7-B3BD-BD22D4D07FEE}"/>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630146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A3F0-C1D7-4E5A-87A6-73948E614F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9444E2-9678-4589-A969-618BEA7374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3F5F62-6589-48D1-B349-CD3A07164B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A8C37A3-E86E-464A-901B-28154C8EDB55}"/>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10/1/2025</a:t>
            </a:fld>
            <a:endParaRPr lang="en-US"/>
          </a:p>
        </p:txBody>
      </p:sp>
      <p:sp>
        <p:nvSpPr>
          <p:cNvPr id="6" name="Footer Placeholder 5">
            <a:extLst>
              <a:ext uri="{FF2B5EF4-FFF2-40B4-BE49-F238E27FC236}">
                <a16:creationId xmlns:a16="http://schemas.microsoft.com/office/drawing/2014/main" id="{790AA63A-12A7-407E-8F8C-B57EC34F8AD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A9D21B4-4A0D-44C8-8FEB-8EB729B1E6AE}"/>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1044890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BA63-5CDB-4C34-9BE9-4DAFAB65C4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D1EAC1-D32B-4289-82EA-9A2E9CCFD3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8F68F5-79DF-4B76-ADE7-B0895F67F3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B4623F0-35D4-4149-B550-557BC8C51D24}"/>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10/1/2025</a:t>
            </a:fld>
            <a:endParaRPr lang="en-US"/>
          </a:p>
        </p:txBody>
      </p:sp>
      <p:sp>
        <p:nvSpPr>
          <p:cNvPr id="6" name="Footer Placeholder 5">
            <a:extLst>
              <a:ext uri="{FF2B5EF4-FFF2-40B4-BE49-F238E27FC236}">
                <a16:creationId xmlns:a16="http://schemas.microsoft.com/office/drawing/2014/main" id="{C7D23E5E-C52C-45B2-A7B2-559077B3FE0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8781EEF-C44F-4610-8198-384041037B3A}"/>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174103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56FA1-56C6-47A3-9F13-B44697D778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7A8A61-2DAF-4CBC-A548-00AC9922DDD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4CCEA4-F355-478B-9C25-B49A35998741}"/>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10/1/2025</a:t>
            </a:fld>
            <a:endParaRPr lang="en-US"/>
          </a:p>
        </p:txBody>
      </p:sp>
      <p:sp>
        <p:nvSpPr>
          <p:cNvPr id="5" name="Footer Placeholder 4">
            <a:extLst>
              <a:ext uri="{FF2B5EF4-FFF2-40B4-BE49-F238E27FC236}">
                <a16:creationId xmlns:a16="http://schemas.microsoft.com/office/drawing/2014/main" id="{15603CC4-E4C2-412B-991C-138BCE6953C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E48ADD8-E817-4E3F-9CA3-B9BAE938AF0B}"/>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615869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A8A784-2D8C-4426-AD6C-46AA4D890F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058402-0794-4FCD-92C4-CEC3B5C7F64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C8835-175B-4D71-AD96-91785EC338CD}"/>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10/1/2025</a:t>
            </a:fld>
            <a:endParaRPr lang="en-US"/>
          </a:p>
        </p:txBody>
      </p:sp>
      <p:sp>
        <p:nvSpPr>
          <p:cNvPr id="5" name="Footer Placeholder 4">
            <a:extLst>
              <a:ext uri="{FF2B5EF4-FFF2-40B4-BE49-F238E27FC236}">
                <a16:creationId xmlns:a16="http://schemas.microsoft.com/office/drawing/2014/main" id="{0A869B2A-C450-4106-A599-9173272EA5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BC72902-00D1-46F7-A215-7DA06D0A3B03}"/>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17873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2730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A00B0CE-9E70-477F-BE1A-43E685B8CD8F}" type="datetimeFigureOut">
              <a:rPr lang="en-US" smtClean="0"/>
              <a:t>10/1/2025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DF0749A6-E94B-44DC-A575-165A54FFF45B}" type="slidenum">
              <a:rPr lang="en-US" smtClean="0"/>
              <a:t>‹#›</a:t>
            </a:fld>
            <a:endParaRPr lang="en-US"/>
          </a:p>
        </p:txBody>
      </p:sp>
    </p:spTree>
    <p:extLst>
      <p:ext uri="{BB962C8B-B14F-4D97-AF65-F5344CB8AC3E}">
        <p14:creationId xmlns:p14="http://schemas.microsoft.com/office/powerpoint/2010/main" val="191132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1F5891-8686-4A80-BE2A-354278C8F1B6}"/>
              </a:ext>
            </a:extLst>
          </p:cNvPr>
          <p:cNvSpPr>
            <a:spLocks noGrp="1"/>
          </p:cNvSpPr>
          <p:nvPr>
            <p:ph type="title"/>
          </p:nvPr>
        </p:nvSpPr>
        <p:spPr>
          <a:xfrm>
            <a:off x="838200" y="989598"/>
            <a:ext cx="10515600" cy="1043857"/>
          </a:xfrm>
          <a:prstGeom prst="rect">
            <a:avLst/>
          </a:prstGeom>
        </p:spPr>
        <p:txBody>
          <a:bodyPr vert="horz" lIns="91440" tIns="45720" rIns="91440" bIns="45720" rtlCol="0" anchor="t"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37E1D750-998D-4046-AC26-361245D8DD91}"/>
              </a:ext>
            </a:extLst>
          </p:cNvPr>
          <p:cNvSpPr>
            <a:spLocks noGrp="1"/>
          </p:cNvSpPr>
          <p:nvPr>
            <p:ph type="body" idx="1"/>
          </p:nvPr>
        </p:nvSpPr>
        <p:spPr>
          <a:xfrm>
            <a:off x="838200" y="2260528"/>
            <a:ext cx="10515600" cy="37960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ED0EDD08-6B66-466A-8B34-5F33E9F5D22C}"/>
              </a:ext>
            </a:extLst>
          </p:cNvPr>
          <p:cNvSpPr txBox="1">
            <a:spLocks/>
          </p:cNvSpPr>
          <p:nvPr userDrawn="1"/>
        </p:nvSpPr>
        <p:spPr>
          <a:xfrm>
            <a:off x="-1" y="6289405"/>
            <a:ext cx="12191999" cy="557518"/>
          </a:xfrm>
          <a:prstGeom prst="rect">
            <a:avLst/>
          </a:prstGeom>
          <a:noFill/>
          <a:ln>
            <a:noFill/>
          </a:ln>
        </p:spPr>
        <p:txBody>
          <a:bodyPr vert="horz" lIns="91440" tIns="45720" rIns="91440" bIns="45720" rtlCol="0" anchor="ctr">
            <a:noAutofit/>
          </a:bodyPr>
          <a:lstStyle>
            <a:lvl1pPr>
              <a:lnSpc>
                <a:spcPct val="90000"/>
              </a:lnSpc>
              <a:spcBef>
                <a:spcPct val="0"/>
              </a:spcBef>
              <a:buNone/>
              <a:defRPr sz="4400" b="1">
                <a:latin typeface="Garamond" panose="02020404030301010803" pitchFamily="18" charset="0"/>
                <a:ea typeface="+mj-ea"/>
                <a:cs typeface="+mj-cs"/>
              </a:defRPr>
            </a:lvl1pPr>
          </a:lstStyle>
          <a:p>
            <a:pPr algn="ctr"/>
            <a:r>
              <a:rPr lang="en-US" sz="1800" i="0">
                <a:solidFill>
                  <a:schemeClr val="tx1"/>
                </a:solidFill>
                <a:latin typeface="Arial" panose="020B0604020202020204" pitchFamily="34" charset="0"/>
                <a:cs typeface="Arial" panose="020B0604020202020204" pitchFamily="34" charset="0"/>
              </a:rPr>
              <a:t>Empower People   |   Improve Lives   |   Inspire Success</a:t>
            </a:r>
          </a:p>
        </p:txBody>
      </p:sp>
      <p:sp>
        <p:nvSpPr>
          <p:cNvPr id="19" name="Line 44"/>
          <p:cNvSpPr>
            <a:spLocks noChangeShapeType="1"/>
          </p:cNvSpPr>
          <p:nvPr userDrawn="1"/>
        </p:nvSpPr>
        <p:spPr bwMode="auto">
          <a:xfrm flipV="1">
            <a:off x="274099" y="6303462"/>
            <a:ext cx="9052560" cy="17023"/>
          </a:xfrm>
          <a:prstGeom prst="line">
            <a:avLst/>
          </a:prstGeom>
          <a:noFill/>
          <a:ln w="133350">
            <a:solidFill>
              <a:srgbClr val="A8353A"/>
            </a:solidFill>
            <a:round/>
            <a:headEnd/>
            <a:tailEnd/>
          </a:ln>
          <a:effectLst/>
        </p:spPr>
        <p:txBody>
          <a:bodyPr wrap="none" anchor="ctr"/>
          <a:lstStyle/>
          <a:p>
            <a:endParaRPr lang="en-US"/>
          </a:p>
        </p:txBody>
      </p:sp>
      <p:sp>
        <p:nvSpPr>
          <p:cNvPr id="17" name="Rectangle 47"/>
          <p:cNvSpPr>
            <a:spLocks noChangeArrowheads="1"/>
          </p:cNvSpPr>
          <p:nvPr userDrawn="1"/>
        </p:nvSpPr>
        <p:spPr bwMode="auto">
          <a:xfrm>
            <a:off x="10312723" y="6482800"/>
            <a:ext cx="1905000" cy="457200"/>
          </a:xfrm>
          <a:prstGeom prst="rect">
            <a:avLst/>
          </a:prstGeom>
          <a:noFill/>
          <a:ln w="9525">
            <a:noFill/>
            <a:miter lim="800000"/>
            <a:headEnd/>
            <a:tailEnd/>
          </a:ln>
          <a:effectLst/>
        </p:spPr>
        <p:txBody>
          <a:bodyPr/>
          <a:lstStyle/>
          <a:p>
            <a:pPr algn="r" eaLnBrk="0" hangingPunct="0">
              <a:defRPr/>
            </a:pPr>
            <a:fld id="{66BA5B2E-2016-4715-8F21-8FEC2A430017}" type="slidenum">
              <a:rPr lang="en-US" sz="1400">
                <a:solidFill>
                  <a:schemeClr val="tx1"/>
                </a:solidFill>
                <a:cs typeface="+mn-cs"/>
              </a:rPr>
              <a:pPr algn="r" eaLnBrk="0" hangingPunct="0">
                <a:defRPr/>
              </a:pPr>
              <a:t>‹#›</a:t>
            </a:fld>
            <a:endParaRPr lang="en-US" sz="1400">
              <a:solidFill>
                <a:schemeClr val="tx1"/>
              </a:solidFill>
              <a:cs typeface="+mn-cs"/>
            </a:endParaRPr>
          </a:p>
        </p:txBody>
      </p:sp>
      <p:pic>
        <p:nvPicPr>
          <p:cNvPr id="5" name="Picture 4"/>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9352384" y="5984763"/>
            <a:ext cx="2486832" cy="671445"/>
          </a:xfrm>
          <a:prstGeom prst="rect">
            <a:avLst/>
          </a:prstGeom>
        </p:spPr>
      </p:pic>
      <p:pic>
        <p:nvPicPr>
          <p:cNvPr id="6" name="Picture 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37160" y="137160"/>
            <a:ext cx="1329390" cy="1329390"/>
          </a:xfrm>
          <a:prstGeom prst="rect">
            <a:avLst/>
          </a:prstGeom>
        </p:spPr>
      </p:pic>
      <p:sp>
        <p:nvSpPr>
          <p:cNvPr id="15" name="Line 44"/>
          <p:cNvSpPr>
            <a:spLocks noChangeShapeType="1"/>
          </p:cNvSpPr>
          <p:nvPr userDrawn="1"/>
        </p:nvSpPr>
        <p:spPr bwMode="auto">
          <a:xfrm flipV="1">
            <a:off x="322128" y="6283615"/>
            <a:ext cx="9052560" cy="0"/>
          </a:xfrm>
          <a:prstGeom prst="line">
            <a:avLst/>
          </a:prstGeom>
          <a:noFill/>
          <a:ln w="133350">
            <a:solidFill>
              <a:srgbClr val="087482"/>
            </a:solidFill>
            <a:round/>
            <a:headEnd/>
            <a:tailEnd/>
          </a:ln>
          <a:effectLst/>
        </p:spPr>
        <p:txBody>
          <a:bodyPr wrap="none" anchor="ctr"/>
          <a:lstStyle/>
          <a:p>
            <a:endParaRPr lang="en-US"/>
          </a:p>
        </p:txBody>
      </p:sp>
    </p:spTree>
    <p:extLst>
      <p:ext uri="{BB962C8B-B14F-4D97-AF65-F5344CB8AC3E}">
        <p14:creationId xmlns:p14="http://schemas.microsoft.com/office/powerpoint/2010/main" val="21106472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lnSpc>
          <a:spcPct val="90000"/>
        </a:lnSpc>
        <a:spcBef>
          <a:spcPct val="0"/>
        </a:spcBef>
        <a:buNone/>
        <a:defRPr sz="4400"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Arial" panose="020B0604020202020204" pitchFamily="34" charset="0"/>
        <a:buChar char="‒"/>
        <a:defRPr sz="2000" kern="1200" baseline="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hyperlink" Target="https://www.militaryonesource.mil/"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navyfederal.org/about/government-shutdown.html" TargetMode="External"/><Relationship Id="rId2" Type="http://schemas.openxmlformats.org/officeDocument/2006/relationships/hyperlink" Target="http://www.usaa.com/relief" TargetMode="External"/><Relationship Id="rId1" Type="http://schemas.openxmlformats.org/officeDocument/2006/relationships/slideLayout" Target="../slideLayouts/slideLayout2.xml"/><Relationship Id="rId5" Type="http://schemas.openxmlformats.org/officeDocument/2006/relationships/hyperlink" Target="https://www.penfed.org/financial-hardship-center" TargetMode="External"/><Relationship Id="rId4" Type="http://schemas.openxmlformats.org/officeDocument/2006/relationships/hyperlink" Target="https://ngrf.odoo.com/"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afas.org/" TargetMode="External"/><Relationship Id="rId2" Type="http://schemas.openxmlformats.org/officeDocument/2006/relationships/hyperlink" Target="https://www.militaryonesource.mil/" TargetMode="External"/><Relationship Id="rId1" Type="http://schemas.openxmlformats.org/officeDocument/2006/relationships/slideLayout" Target="../slideLayouts/slideLayout2.xml"/><Relationship Id="rId4" Type="http://schemas.openxmlformats.org/officeDocument/2006/relationships/hyperlink" Target="https://www.vfw.org/assistance/financial-grant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www.gao.gov/" TargetMode="External"/><Relationship Id="rId7" Type="http://schemas.openxmlformats.org/officeDocument/2006/relationships/hyperlink" Target="https://www.unitedway.org/find-your-unitedway" TargetMode="External"/><Relationship Id="rId2" Type="http://schemas.openxmlformats.org/officeDocument/2006/relationships/hyperlink" Target="https://www.opm.gov/" TargetMode="External"/><Relationship Id="rId1" Type="http://schemas.openxmlformats.org/officeDocument/2006/relationships/slideLayout" Target="../slideLayouts/slideLayout1.xml"/><Relationship Id="rId6" Type="http://schemas.openxmlformats.org/officeDocument/2006/relationships/hyperlink" Target="https://resources.redcross.org/" TargetMode="External"/><Relationship Id="rId5" Type="http://schemas.openxmlformats.org/officeDocument/2006/relationships/hyperlink" Target="https://988lifeline.org/" TargetMode="External"/><Relationship Id="rId4" Type="http://schemas.openxmlformats.org/officeDocument/2006/relationships/hyperlink" Target="http://www.militaryonesource.mil/"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Operations in the Absence of Appropriations</a:t>
            </a:r>
          </a:p>
        </p:txBody>
      </p:sp>
      <p:sp>
        <p:nvSpPr>
          <p:cNvPr id="3" name="Subtitle 2"/>
          <p:cNvSpPr>
            <a:spLocks noGrp="1"/>
          </p:cNvSpPr>
          <p:nvPr>
            <p:ph type="subTitle" idx="1"/>
          </p:nvPr>
        </p:nvSpPr>
        <p:spPr>
          <a:xfrm>
            <a:off x="1524000" y="3602038"/>
            <a:ext cx="9144000" cy="2398712"/>
          </a:xfrm>
        </p:spPr>
        <p:txBody>
          <a:bodyPr>
            <a:normAutofit fontScale="85000" lnSpcReduction="20000"/>
          </a:bodyPr>
          <a:lstStyle/>
          <a:p>
            <a:r>
              <a:rPr lang="en-US" dirty="0"/>
              <a:t>Brig Gen Mitch Johnson</a:t>
            </a:r>
          </a:p>
          <a:p>
            <a:r>
              <a:rPr lang="en-US" dirty="0"/>
              <a:t>COL Flanagan, NDARNG CoS</a:t>
            </a:r>
          </a:p>
          <a:p>
            <a:r>
              <a:rPr lang="en-US" dirty="0"/>
              <a:t>Col Domitrovich, 119</a:t>
            </a:r>
            <a:r>
              <a:rPr lang="en-US" baseline="30000" dirty="0"/>
              <a:t>th</a:t>
            </a:r>
            <a:r>
              <a:rPr lang="en-US" dirty="0"/>
              <a:t> Wing </a:t>
            </a:r>
            <a:r>
              <a:rPr lang="en-US" dirty="0" err="1"/>
              <a:t>Cdr</a:t>
            </a:r>
            <a:endParaRPr lang="en-US" dirty="0"/>
          </a:p>
          <a:p>
            <a:r>
              <a:rPr lang="en-US" dirty="0"/>
              <a:t>COL Helten, USPFO</a:t>
            </a:r>
          </a:p>
          <a:p>
            <a:r>
              <a:rPr lang="en-US" dirty="0"/>
              <a:t>COL Murphy, DHR</a:t>
            </a:r>
          </a:p>
          <a:p>
            <a:endParaRPr lang="en-US" dirty="0"/>
          </a:p>
          <a:p>
            <a:r>
              <a:rPr lang="en-US" dirty="0"/>
              <a:t>1 October 2025</a:t>
            </a:r>
          </a:p>
        </p:txBody>
      </p:sp>
    </p:spTree>
    <p:extLst>
      <p:ext uri="{BB962C8B-B14F-4D97-AF65-F5344CB8AC3E}">
        <p14:creationId xmlns:p14="http://schemas.microsoft.com/office/powerpoint/2010/main" val="276226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3798"/>
            <a:ext cx="10515600" cy="1043857"/>
          </a:xfrm>
        </p:spPr>
        <p:txBody>
          <a:bodyPr/>
          <a:lstStyle/>
          <a:p>
            <a:r>
              <a:rPr lang="en-US"/>
              <a:t>Excepted Activities</a:t>
            </a:r>
          </a:p>
        </p:txBody>
      </p:sp>
      <p:sp>
        <p:nvSpPr>
          <p:cNvPr id="3" name="Content Placeholder 2"/>
          <p:cNvSpPr>
            <a:spLocks noGrp="1"/>
          </p:cNvSpPr>
          <p:nvPr>
            <p:ph idx="1"/>
          </p:nvPr>
        </p:nvSpPr>
        <p:spPr>
          <a:xfrm>
            <a:off x="838200" y="1520939"/>
            <a:ext cx="10515600" cy="3796014"/>
          </a:xfrm>
        </p:spPr>
        <p:txBody>
          <a:bodyPr/>
          <a:lstStyle/>
          <a:p>
            <a:r>
              <a:rPr lang="en-US"/>
              <a:t>I = Audit and Investigation Community</a:t>
            </a:r>
          </a:p>
          <a:p>
            <a:r>
              <a:rPr lang="en-US"/>
              <a:t>R = Morale, Welfare and Recreation/ Non-Appropriated Funds</a:t>
            </a:r>
          </a:p>
          <a:p>
            <a:r>
              <a:rPr lang="en-US"/>
              <a:t>F = Financial Management</a:t>
            </a:r>
          </a:p>
          <a:p>
            <a:r>
              <a:rPr lang="en-US"/>
              <a:t>W = Working Capital Fund/ Revolving Funds</a:t>
            </a:r>
          </a:p>
          <a:p>
            <a:r>
              <a:rPr lang="en-US"/>
              <a:t>O = Other; Activities Funded with Unobligated, Unexpired Balances</a:t>
            </a:r>
          </a:p>
        </p:txBody>
      </p:sp>
    </p:spTree>
    <p:extLst>
      <p:ext uri="{BB962C8B-B14F-4D97-AF65-F5344CB8AC3E}">
        <p14:creationId xmlns:p14="http://schemas.microsoft.com/office/powerpoint/2010/main" val="944004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2877"/>
            <a:ext cx="10515600" cy="1043857"/>
          </a:xfrm>
        </p:spPr>
        <p:txBody>
          <a:bodyPr/>
          <a:lstStyle/>
          <a:p>
            <a:r>
              <a:rPr lang="en-US"/>
              <a:t>Potential NDNG Excepted Activities</a:t>
            </a:r>
          </a:p>
        </p:txBody>
      </p:sp>
      <p:sp>
        <p:nvSpPr>
          <p:cNvPr id="3" name="Content Placeholder 2"/>
          <p:cNvSpPr>
            <a:spLocks noGrp="1"/>
          </p:cNvSpPr>
          <p:nvPr>
            <p:ph idx="1"/>
          </p:nvPr>
        </p:nvSpPr>
        <p:spPr>
          <a:xfrm>
            <a:off x="838200" y="1615069"/>
            <a:ext cx="10515600" cy="3796014"/>
          </a:xfrm>
        </p:spPr>
        <p:txBody>
          <a:bodyPr>
            <a:normAutofit lnSpcReduction="10000"/>
          </a:bodyPr>
          <a:lstStyle/>
          <a:p>
            <a:r>
              <a:rPr lang="en-US"/>
              <a:t>CST</a:t>
            </a:r>
          </a:p>
          <a:p>
            <a:r>
              <a:rPr lang="en-US"/>
              <a:t>Counter Drug</a:t>
            </a:r>
          </a:p>
          <a:p>
            <a:r>
              <a:rPr lang="en-US"/>
              <a:t>MQ-9 and ISR Mission Essential</a:t>
            </a:r>
          </a:p>
          <a:p>
            <a:r>
              <a:rPr lang="en-US"/>
              <a:t>IT and Communications Personnel</a:t>
            </a:r>
          </a:p>
          <a:p>
            <a:r>
              <a:rPr lang="en-US"/>
              <a:t>Law Enforcement (security)</a:t>
            </a:r>
          </a:p>
          <a:p>
            <a:r>
              <a:rPr lang="en-US"/>
              <a:t>Military Funeral Honors</a:t>
            </a:r>
          </a:p>
          <a:p>
            <a:r>
              <a:rPr lang="en-US"/>
              <a:t>Recruiting and Retention</a:t>
            </a:r>
          </a:p>
          <a:p>
            <a:r>
              <a:rPr lang="en-US"/>
              <a:t>IDT’s identified as “Excepted”</a:t>
            </a:r>
          </a:p>
          <a:p>
            <a:r>
              <a:rPr lang="en-US"/>
              <a:t>Others as determined by leadership that support an excepted activity</a:t>
            </a:r>
          </a:p>
        </p:txBody>
      </p:sp>
      <p:sp>
        <p:nvSpPr>
          <p:cNvPr id="4" name="TextBox 3"/>
          <p:cNvSpPr txBox="1"/>
          <p:nvPr/>
        </p:nvSpPr>
        <p:spPr>
          <a:xfrm rot="20042128">
            <a:off x="6384841" y="2734268"/>
            <a:ext cx="5942100" cy="461665"/>
          </a:xfrm>
          <a:prstGeom prst="rect">
            <a:avLst/>
          </a:prstGeom>
          <a:noFill/>
        </p:spPr>
        <p:txBody>
          <a:bodyPr wrap="square" rtlCol="0">
            <a:spAutoFit/>
          </a:bodyPr>
          <a:lstStyle/>
          <a:p>
            <a:r>
              <a:rPr lang="en-US" sz="2400" b="1">
                <a:solidFill>
                  <a:srgbClr val="0070C0"/>
                </a:solidFill>
                <a:latin typeface="Arial" panose="020B0604020202020204" pitchFamily="34" charset="0"/>
                <a:cs typeface="Arial" panose="020B0604020202020204" pitchFamily="34" charset="0"/>
              </a:rPr>
              <a:t>Final approval by The Adjutant General</a:t>
            </a:r>
          </a:p>
        </p:txBody>
      </p:sp>
    </p:spTree>
    <p:extLst>
      <p:ext uri="{BB962C8B-B14F-4D97-AF65-F5344CB8AC3E}">
        <p14:creationId xmlns:p14="http://schemas.microsoft.com/office/powerpoint/2010/main" val="899659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3798"/>
            <a:ext cx="10515600" cy="1043857"/>
          </a:xfrm>
        </p:spPr>
        <p:txBody>
          <a:bodyPr/>
          <a:lstStyle/>
          <a:p>
            <a:r>
              <a:rPr lang="en-US"/>
              <a:t>Determining Excepted Personnel</a:t>
            </a:r>
          </a:p>
        </p:txBody>
      </p:sp>
      <p:sp>
        <p:nvSpPr>
          <p:cNvPr id="3" name="Content Placeholder 2"/>
          <p:cNvSpPr>
            <a:spLocks noGrp="1"/>
          </p:cNvSpPr>
          <p:nvPr>
            <p:ph idx="1"/>
          </p:nvPr>
        </p:nvSpPr>
        <p:spPr>
          <a:xfrm>
            <a:off x="838200" y="1547834"/>
            <a:ext cx="10515600" cy="4476448"/>
          </a:xfrm>
        </p:spPr>
        <p:txBody>
          <a:bodyPr>
            <a:normAutofit/>
          </a:bodyPr>
          <a:lstStyle/>
          <a:p>
            <a:r>
              <a:rPr lang="en-US"/>
              <a:t>All AGRs, FTNGD and MPA (on long tour orders for 30+ days that support an excepted activity) continue to perform duty without interruption; but no new starts.</a:t>
            </a:r>
          </a:p>
          <a:p>
            <a:r>
              <a:rPr lang="en-US"/>
              <a:t>All Army Directorates, Air Deputy Commanders and MACOM OICs have identified </a:t>
            </a:r>
            <a:r>
              <a:rPr lang="en-US" b="1">
                <a:solidFill>
                  <a:schemeClr val="accent2">
                    <a:lumMod val="50000"/>
                  </a:schemeClr>
                </a:solidFill>
              </a:rPr>
              <a:t>excepted</a:t>
            </a:r>
            <a:r>
              <a:rPr lang="en-US"/>
              <a:t> federal civilian employee positions based on support to an excepted activity.</a:t>
            </a:r>
          </a:p>
          <a:p>
            <a:r>
              <a:rPr lang="en-US"/>
              <a:t>Some other consideration factors include:</a:t>
            </a:r>
          </a:p>
          <a:p>
            <a:pPr lvl="1"/>
            <a:r>
              <a:rPr lang="en-US">
                <a:solidFill>
                  <a:schemeClr val="tx1"/>
                </a:solidFill>
              </a:rPr>
              <a:t>Number of employees within a section/ unit.</a:t>
            </a:r>
          </a:p>
          <a:p>
            <a:pPr lvl="1"/>
            <a:r>
              <a:rPr lang="en-US">
                <a:solidFill>
                  <a:schemeClr val="tx1"/>
                </a:solidFill>
              </a:rPr>
              <a:t>Consider the number of AGR, FTNGD or MPA personnel that will be there to support excepted activities. </a:t>
            </a:r>
          </a:p>
          <a:p>
            <a:r>
              <a:rPr lang="en-US" b="1">
                <a:solidFill>
                  <a:srgbClr val="0070C0"/>
                </a:solidFill>
              </a:rPr>
              <a:t>Final approval by The Adjutant General</a:t>
            </a:r>
          </a:p>
          <a:p>
            <a:endParaRPr lang="en-US"/>
          </a:p>
        </p:txBody>
      </p:sp>
    </p:spTree>
    <p:extLst>
      <p:ext uri="{BB962C8B-B14F-4D97-AF65-F5344CB8AC3E}">
        <p14:creationId xmlns:p14="http://schemas.microsoft.com/office/powerpoint/2010/main" val="2079287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40"/>
            <a:ext cx="10515600" cy="3796014"/>
          </a:xfrm>
        </p:spPr>
        <p:txBody>
          <a:bodyPr/>
          <a:lstStyle/>
          <a:p>
            <a:r>
              <a:rPr lang="en-US" b="1">
                <a:solidFill>
                  <a:srgbClr val="0070C0"/>
                </a:solidFill>
              </a:rPr>
              <a:t>Excepted</a:t>
            </a:r>
            <a:r>
              <a:rPr lang="en-US"/>
              <a:t> federal civilian employees will accrue pay and benefits during the furlough period for actual hours worked and will be paid upon termination of the furlough period.  They may earn compensatory time if their duties so require.</a:t>
            </a:r>
          </a:p>
          <a:p>
            <a:r>
              <a:rPr lang="en-US" b="1">
                <a:solidFill>
                  <a:srgbClr val="0070C0"/>
                </a:solidFill>
              </a:rPr>
              <a:t>Non-excepted</a:t>
            </a:r>
            <a:r>
              <a:rPr lang="en-US"/>
              <a:t> personnel may not use any type of leave or compensatory time off during the furlough. IAW The Government Employee Fair Treatment Act of 2019 (GEFTA) – </a:t>
            </a:r>
            <a:r>
              <a:rPr lang="en-US">
                <a:solidFill>
                  <a:srgbClr val="00B050"/>
                </a:solidFill>
              </a:rPr>
              <a:t>Employees will receive retroactive pay and leave accrual for furloughed time during the lapse in appropriations.  </a:t>
            </a:r>
            <a:r>
              <a:rPr lang="en-US"/>
              <a:t>Payment will not resume until CR or budget is passed. </a:t>
            </a:r>
          </a:p>
        </p:txBody>
      </p:sp>
    </p:spTree>
    <p:extLst>
      <p:ext uri="{BB962C8B-B14F-4D97-AF65-F5344CB8AC3E}">
        <p14:creationId xmlns:p14="http://schemas.microsoft.com/office/powerpoint/2010/main" val="2026910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 </a:t>
            </a:r>
          </a:p>
        </p:txBody>
      </p:sp>
      <p:sp>
        <p:nvSpPr>
          <p:cNvPr id="3" name="Content Placeholder 2"/>
          <p:cNvSpPr>
            <a:spLocks noGrp="1"/>
          </p:cNvSpPr>
          <p:nvPr>
            <p:ph idx="1"/>
          </p:nvPr>
        </p:nvSpPr>
        <p:spPr>
          <a:xfrm>
            <a:off x="744070" y="1520940"/>
            <a:ext cx="10515600" cy="3796014"/>
          </a:xfrm>
        </p:spPr>
        <p:txBody>
          <a:bodyPr/>
          <a:lstStyle/>
          <a:p>
            <a:r>
              <a:rPr lang="en-US" dirty="0"/>
              <a:t>Federal civilian employees will still receive a partial or full check for the pay periods immediately following a shutdown depending on shutdown start date.</a:t>
            </a:r>
          </a:p>
          <a:p>
            <a:r>
              <a:rPr lang="en-US" dirty="0">
                <a:solidFill>
                  <a:srgbClr val="FF0000"/>
                </a:solidFill>
              </a:rPr>
              <a:t>All federal civilian employees (excepted and non-excepted) will be coded as </a:t>
            </a:r>
            <a:r>
              <a:rPr lang="en-US" b="1" dirty="0">
                <a:solidFill>
                  <a:srgbClr val="FF0000"/>
                </a:solidFill>
              </a:rPr>
              <a:t>KE (FURLOUGH) </a:t>
            </a:r>
            <a:r>
              <a:rPr lang="en-US" dirty="0"/>
              <a:t>beginning date of shutdown.  Federal civilian employees will be compensated for work required for orderly shutdown at a later date.</a:t>
            </a:r>
          </a:p>
          <a:p>
            <a:r>
              <a:rPr lang="en-US" b="1" dirty="0"/>
              <a:t>Corrected timecards will be input at the end of the furlough.</a:t>
            </a:r>
          </a:p>
        </p:txBody>
      </p:sp>
    </p:spTree>
    <p:extLst>
      <p:ext uri="{BB962C8B-B14F-4D97-AF65-F5344CB8AC3E}">
        <p14:creationId xmlns:p14="http://schemas.microsoft.com/office/powerpoint/2010/main" val="2086129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39"/>
            <a:ext cx="10515600" cy="4463001"/>
          </a:xfrm>
        </p:spPr>
        <p:txBody>
          <a:bodyPr>
            <a:normAutofit fontScale="92500"/>
          </a:bodyPr>
          <a:lstStyle/>
          <a:p>
            <a:r>
              <a:rPr lang="en-US"/>
              <a:t>Only Military status identified as “Excepted” IDT, AT and FTNGD ( in support an excepted activity) is authorized. All other Military status will be suspended for the duration of the furlough.</a:t>
            </a:r>
          </a:p>
          <a:p>
            <a:r>
              <a:rPr lang="en-US"/>
              <a:t>Supervisors will advise </a:t>
            </a:r>
            <a:r>
              <a:rPr lang="en-US" b="1">
                <a:solidFill>
                  <a:srgbClr val="0070C0"/>
                </a:solidFill>
              </a:rPr>
              <a:t>non-excepted</a:t>
            </a:r>
            <a:r>
              <a:rPr lang="en-US"/>
              <a:t> employees when to report back to work.</a:t>
            </a:r>
          </a:p>
          <a:p>
            <a:r>
              <a:rPr lang="en-US" b="1">
                <a:solidFill>
                  <a:srgbClr val="0070C0"/>
                </a:solidFill>
              </a:rPr>
              <a:t>Non-excepted</a:t>
            </a:r>
            <a:r>
              <a:rPr lang="en-US"/>
              <a:t> employees are not allowed to volunteer to work or earn compensatory time.</a:t>
            </a:r>
          </a:p>
          <a:p>
            <a:r>
              <a:rPr lang="en-US" b="1">
                <a:solidFill>
                  <a:srgbClr val="0070C0"/>
                </a:solidFill>
              </a:rPr>
              <a:t>Telework is not authorized</a:t>
            </a:r>
            <a:r>
              <a:rPr lang="en-US"/>
              <a:t>.</a:t>
            </a:r>
          </a:p>
          <a:p>
            <a:r>
              <a:rPr lang="en-US"/>
              <a:t>Federal civilian employee’s training is cancelled for the duration of the furlough</a:t>
            </a:r>
          </a:p>
          <a:p>
            <a:r>
              <a:rPr lang="en-US"/>
              <a:t>Federal civilian employee’s travel is cancelled for the duration of the furlough unless it is in support of an excepted activity (dependent on availability of funds).</a:t>
            </a:r>
          </a:p>
        </p:txBody>
      </p:sp>
    </p:spTree>
    <p:extLst>
      <p:ext uri="{BB962C8B-B14F-4D97-AF65-F5344CB8AC3E}">
        <p14:creationId xmlns:p14="http://schemas.microsoft.com/office/powerpoint/2010/main" val="2910142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40"/>
            <a:ext cx="10515600" cy="4503342"/>
          </a:xfrm>
        </p:spPr>
        <p:txBody>
          <a:bodyPr/>
          <a:lstStyle/>
          <a:p>
            <a:r>
              <a:rPr lang="en-US"/>
              <a:t>Any deductions from your current paycheck will cease.  Your benefits will  be affected as follows:</a:t>
            </a:r>
          </a:p>
          <a:p>
            <a:endParaRPr lang="en-US"/>
          </a:p>
          <a:p>
            <a:pPr lvl="1"/>
            <a:r>
              <a:rPr lang="en-US" b="1">
                <a:solidFill>
                  <a:srgbClr val="0070C0"/>
                </a:solidFill>
              </a:rPr>
              <a:t>Retirement</a:t>
            </a:r>
            <a:r>
              <a:rPr lang="en-US"/>
              <a:t> </a:t>
            </a:r>
            <a:r>
              <a:rPr lang="en-US">
                <a:solidFill>
                  <a:schemeClr val="tx1"/>
                </a:solidFill>
              </a:rPr>
              <a:t>– no effect on the high-3 average</a:t>
            </a:r>
          </a:p>
          <a:p>
            <a:pPr lvl="1"/>
            <a:r>
              <a:rPr lang="en-US" b="1">
                <a:solidFill>
                  <a:srgbClr val="0070C0"/>
                </a:solidFill>
              </a:rPr>
              <a:t>Health Benefits (FEHB)</a:t>
            </a:r>
            <a:r>
              <a:rPr lang="en-US"/>
              <a:t> </a:t>
            </a:r>
            <a:r>
              <a:rPr lang="en-US">
                <a:solidFill>
                  <a:schemeClr val="tx1"/>
                </a:solidFill>
              </a:rPr>
              <a:t>– coverage continues but you will accrue a debt.  Back payments will be required upon termination of the furlough</a:t>
            </a:r>
          </a:p>
          <a:p>
            <a:pPr lvl="1"/>
            <a:r>
              <a:rPr lang="en-US" b="1">
                <a:solidFill>
                  <a:srgbClr val="0070C0"/>
                </a:solidFill>
              </a:rPr>
              <a:t>TSP</a:t>
            </a:r>
            <a:r>
              <a:rPr lang="en-US"/>
              <a:t> </a:t>
            </a:r>
            <a:r>
              <a:rPr lang="en-US">
                <a:solidFill>
                  <a:schemeClr val="tx1"/>
                </a:solidFill>
              </a:rPr>
              <a:t>– contributions will stop; including 1% agency matching</a:t>
            </a:r>
          </a:p>
          <a:p>
            <a:pPr lvl="1"/>
            <a:r>
              <a:rPr lang="en-US" b="1">
                <a:solidFill>
                  <a:srgbClr val="0070C0"/>
                </a:solidFill>
              </a:rPr>
              <a:t>Life Insurance (FEGLI) </a:t>
            </a:r>
            <a:r>
              <a:rPr lang="en-US">
                <a:solidFill>
                  <a:schemeClr val="tx1"/>
                </a:solidFill>
              </a:rPr>
              <a:t>– coverage continues at no cost</a:t>
            </a:r>
          </a:p>
          <a:p>
            <a:pPr lvl="1"/>
            <a:r>
              <a:rPr lang="en-US" b="1">
                <a:solidFill>
                  <a:srgbClr val="0070C0"/>
                </a:solidFill>
              </a:rPr>
              <a:t>Disability Insurance (NGAUS) </a:t>
            </a:r>
            <a:r>
              <a:rPr lang="en-US">
                <a:solidFill>
                  <a:schemeClr val="tx1"/>
                </a:solidFill>
              </a:rPr>
              <a:t>– coverage and deductions will stop</a:t>
            </a:r>
          </a:p>
          <a:p>
            <a:pPr lvl="1"/>
            <a:r>
              <a:rPr lang="en-US" b="1">
                <a:solidFill>
                  <a:srgbClr val="0070C0"/>
                </a:solidFill>
              </a:rPr>
              <a:t>FSA</a:t>
            </a:r>
            <a:r>
              <a:rPr lang="en-US"/>
              <a:t> </a:t>
            </a:r>
            <a:r>
              <a:rPr lang="en-US">
                <a:solidFill>
                  <a:schemeClr val="tx1"/>
                </a:solidFill>
              </a:rPr>
              <a:t>– deductions will stop; no healthcare reimbursement until furlough ends; however, Dependent Care expenses may be reimbursed; allotments recalculated once furlough ends</a:t>
            </a:r>
          </a:p>
        </p:txBody>
      </p:sp>
    </p:spTree>
    <p:extLst>
      <p:ext uri="{BB962C8B-B14F-4D97-AF65-F5344CB8AC3E}">
        <p14:creationId xmlns:p14="http://schemas.microsoft.com/office/powerpoint/2010/main" val="3444419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40"/>
            <a:ext cx="10515600" cy="4503342"/>
          </a:xfrm>
        </p:spPr>
        <p:txBody>
          <a:bodyPr/>
          <a:lstStyle/>
          <a:p>
            <a:r>
              <a:rPr lang="en-US" dirty="0"/>
              <a:t>Any deductions from your current paycheck will cease.  Your benefits will  be affected as follows:</a:t>
            </a:r>
          </a:p>
          <a:p>
            <a:endParaRPr lang="en-US" dirty="0"/>
          </a:p>
          <a:p>
            <a:pPr lvl="1"/>
            <a:r>
              <a:rPr lang="en-US" b="1" dirty="0">
                <a:solidFill>
                  <a:srgbClr val="0070C0"/>
                </a:solidFill>
              </a:rPr>
              <a:t>Long Term Care Insurance (FLTCIP)</a:t>
            </a:r>
            <a:r>
              <a:rPr lang="en-US" dirty="0"/>
              <a:t> </a:t>
            </a:r>
            <a:r>
              <a:rPr lang="en-US" dirty="0">
                <a:solidFill>
                  <a:schemeClr val="tx1"/>
                </a:solidFill>
              </a:rPr>
              <a:t>– deductions will stop; to continue coverage, set up direct payments to </a:t>
            </a:r>
            <a:r>
              <a:rPr lang="en-US" b="1" dirty="0">
                <a:solidFill>
                  <a:schemeClr val="accent2">
                    <a:lumMod val="50000"/>
                  </a:schemeClr>
                </a:solidFill>
              </a:rPr>
              <a:t>www.ltcfeds.com</a:t>
            </a:r>
            <a:r>
              <a:rPr lang="en-US" dirty="0"/>
              <a:t> </a:t>
            </a:r>
          </a:p>
          <a:p>
            <a:pPr lvl="1"/>
            <a:r>
              <a:rPr lang="en-US" b="1" dirty="0">
                <a:solidFill>
                  <a:srgbClr val="0070C0"/>
                </a:solidFill>
              </a:rPr>
              <a:t>Dental or Vision (FEDVIP) </a:t>
            </a:r>
            <a:r>
              <a:rPr lang="en-US" dirty="0">
                <a:solidFill>
                  <a:schemeClr val="tx1"/>
                </a:solidFill>
              </a:rPr>
              <a:t>– coverage continues; will accrue a debt</a:t>
            </a:r>
          </a:p>
          <a:p>
            <a:pPr lvl="1"/>
            <a:r>
              <a:rPr lang="en-US" b="1" dirty="0">
                <a:solidFill>
                  <a:srgbClr val="0070C0"/>
                </a:solidFill>
              </a:rPr>
              <a:t>Any other deduction </a:t>
            </a:r>
            <a:r>
              <a:rPr lang="en-US" dirty="0">
                <a:solidFill>
                  <a:schemeClr val="tx1"/>
                </a:solidFill>
              </a:rPr>
              <a:t>you may have such as child support, pay garnishment, military deposits, and TSP loans will stop until you are back in a paid status.</a:t>
            </a:r>
          </a:p>
          <a:p>
            <a:pPr lvl="1"/>
            <a:r>
              <a:rPr lang="en-US" dirty="0">
                <a:solidFill>
                  <a:schemeClr val="tx1"/>
                </a:solidFill>
              </a:rPr>
              <a:t>Furloughed federal civilian employees </a:t>
            </a:r>
            <a:r>
              <a:rPr lang="en-US" b="1" dirty="0">
                <a:solidFill>
                  <a:schemeClr val="tx1"/>
                </a:solidFill>
              </a:rPr>
              <a:t>who work in North Dakota</a:t>
            </a:r>
            <a:r>
              <a:rPr lang="en-US" dirty="0">
                <a:solidFill>
                  <a:schemeClr val="tx1"/>
                </a:solidFill>
              </a:rPr>
              <a:t>, may be entitled to </a:t>
            </a:r>
            <a:r>
              <a:rPr lang="en-US" b="1" dirty="0">
                <a:solidFill>
                  <a:schemeClr val="accent2">
                    <a:lumMod val="50000"/>
                  </a:schemeClr>
                </a:solidFill>
              </a:rPr>
              <a:t>unemployment compensation</a:t>
            </a:r>
            <a:r>
              <a:rPr lang="en-US" dirty="0"/>
              <a:t>.  </a:t>
            </a:r>
            <a:r>
              <a:rPr lang="en-US" u="sng" dirty="0">
                <a:solidFill>
                  <a:schemeClr val="tx1"/>
                </a:solidFill>
              </a:rPr>
              <a:t>You must file in the state you are employed</a:t>
            </a:r>
            <a:r>
              <a:rPr lang="en-US" dirty="0">
                <a:solidFill>
                  <a:schemeClr val="tx1"/>
                </a:solidFill>
              </a:rPr>
              <a:t>.</a:t>
            </a:r>
          </a:p>
          <a:p>
            <a:r>
              <a:rPr lang="en-US" dirty="0"/>
              <a:t>Federal civilian employees are advised to look at their Leave and Earning Statement (</a:t>
            </a:r>
            <a:r>
              <a:rPr lang="en-US" dirty="0" err="1"/>
              <a:t>MyPay</a:t>
            </a:r>
            <a:r>
              <a:rPr lang="en-US" dirty="0"/>
              <a:t>) and be aware of what their deductions are and how the lack of pay may impact them.</a:t>
            </a:r>
          </a:p>
        </p:txBody>
      </p:sp>
    </p:spTree>
    <p:extLst>
      <p:ext uri="{BB962C8B-B14F-4D97-AF65-F5344CB8AC3E}">
        <p14:creationId xmlns:p14="http://schemas.microsoft.com/office/powerpoint/2010/main" val="3947378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40"/>
            <a:ext cx="10515600" cy="4486668"/>
          </a:xfrm>
        </p:spPr>
        <p:txBody>
          <a:bodyPr>
            <a:normAutofit/>
          </a:bodyPr>
          <a:lstStyle/>
          <a:p>
            <a:r>
              <a:rPr lang="en-US"/>
              <a:t>Order of Precedence </a:t>
            </a:r>
            <a:r>
              <a:rPr lang="en-US" b="1">
                <a:solidFill>
                  <a:srgbClr val="0070C0"/>
                </a:solidFill>
              </a:rPr>
              <a:t>ONLY</a:t>
            </a:r>
            <a:r>
              <a:rPr lang="en-US"/>
              <a:t> when gross pay is not sufficient to permit all deductions:</a:t>
            </a:r>
          </a:p>
          <a:p>
            <a:pPr lvl="1"/>
            <a:r>
              <a:rPr lang="en-US">
                <a:solidFill>
                  <a:schemeClr val="tx1"/>
                </a:solidFill>
              </a:rPr>
              <a:t>Retirement – FERS/ CSRS</a:t>
            </a:r>
          </a:p>
          <a:p>
            <a:pPr lvl="1"/>
            <a:r>
              <a:rPr lang="en-US">
                <a:solidFill>
                  <a:schemeClr val="tx1"/>
                </a:solidFill>
              </a:rPr>
              <a:t>Social Security (OASDI) Tax</a:t>
            </a:r>
          </a:p>
          <a:p>
            <a:pPr lvl="1"/>
            <a:r>
              <a:rPr lang="en-US">
                <a:solidFill>
                  <a:schemeClr val="tx1"/>
                </a:solidFill>
              </a:rPr>
              <a:t>Medicare Tax</a:t>
            </a:r>
          </a:p>
          <a:p>
            <a:pPr lvl="1"/>
            <a:r>
              <a:rPr lang="en-US">
                <a:solidFill>
                  <a:schemeClr val="tx1"/>
                </a:solidFill>
              </a:rPr>
              <a:t>Federal Income Tax</a:t>
            </a:r>
          </a:p>
          <a:p>
            <a:pPr lvl="1"/>
            <a:r>
              <a:rPr lang="en-US">
                <a:solidFill>
                  <a:schemeClr val="tx1"/>
                </a:solidFill>
              </a:rPr>
              <a:t>Federal Employee Health Benefit (FEHB)</a:t>
            </a:r>
          </a:p>
          <a:p>
            <a:pPr lvl="1"/>
            <a:r>
              <a:rPr lang="en-US">
                <a:solidFill>
                  <a:schemeClr val="tx1"/>
                </a:solidFill>
              </a:rPr>
              <a:t>Federal Employee Group Life Insurance Basic (FEGLI)</a:t>
            </a:r>
          </a:p>
          <a:p>
            <a:pPr lvl="1"/>
            <a:r>
              <a:rPr lang="en-US">
                <a:solidFill>
                  <a:schemeClr val="tx1"/>
                </a:solidFill>
              </a:rPr>
              <a:t>State Income Tax</a:t>
            </a:r>
          </a:p>
          <a:p>
            <a:pPr lvl="1"/>
            <a:r>
              <a:rPr lang="en-US">
                <a:solidFill>
                  <a:schemeClr val="tx1"/>
                </a:solidFill>
              </a:rPr>
              <a:t>Local Income Tax</a:t>
            </a:r>
          </a:p>
          <a:p>
            <a:pPr lvl="1"/>
            <a:r>
              <a:rPr lang="en-US">
                <a:solidFill>
                  <a:schemeClr val="tx1"/>
                </a:solidFill>
              </a:rPr>
              <a:t>Collection of Debts Owed to the U.S Government </a:t>
            </a:r>
          </a:p>
          <a:p>
            <a:pPr lvl="1"/>
            <a:r>
              <a:rPr lang="en-US">
                <a:solidFill>
                  <a:schemeClr val="tx1"/>
                </a:solidFill>
              </a:rPr>
              <a:t>Court- Ordered Collection / Debt (child support, bankruptcy)</a:t>
            </a:r>
          </a:p>
          <a:p>
            <a:pPr lvl="1"/>
            <a:endParaRPr lang="en-US"/>
          </a:p>
        </p:txBody>
      </p:sp>
    </p:spTree>
    <p:extLst>
      <p:ext uri="{BB962C8B-B14F-4D97-AF65-F5344CB8AC3E}">
        <p14:creationId xmlns:p14="http://schemas.microsoft.com/office/powerpoint/2010/main" val="1666746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 continued:</a:t>
            </a:r>
          </a:p>
        </p:txBody>
      </p:sp>
      <p:sp>
        <p:nvSpPr>
          <p:cNvPr id="3" name="Content Placeholder 2"/>
          <p:cNvSpPr>
            <a:spLocks noGrp="1"/>
          </p:cNvSpPr>
          <p:nvPr>
            <p:ph idx="1"/>
          </p:nvPr>
        </p:nvSpPr>
        <p:spPr>
          <a:xfrm>
            <a:off x="744070" y="1520940"/>
            <a:ext cx="10515600" cy="4440948"/>
          </a:xfrm>
        </p:spPr>
        <p:txBody>
          <a:bodyPr/>
          <a:lstStyle/>
          <a:p>
            <a:r>
              <a:rPr lang="en-US"/>
              <a:t>Order of Precedence </a:t>
            </a:r>
            <a:r>
              <a:rPr lang="en-US" b="1">
                <a:solidFill>
                  <a:srgbClr val="0070C0"/>
                </a:solidFill>
              </a:rPr>
              <a:t>ONLY</a:t>
            </a:r>
            <a:r>
              <a:rPr lang="en-US"/>
              <a:t> when gross pay is not sufficient to permit all deductions:</a:t>
            </a:r>
          </a:p>
          <a:p>
            <a:pPr lvl="1"/>
            <a:r>
              <a:rPr lang="en-US">
                <a:solidFill>
                  <a:schemeClr val="tx1"/>
                </a:solidFill>
              </a:rPr>
              <a:t>Optional Benefits</a:t>
            </a:r>
          </a:p>
          <a:p>
            <a:pPr lvl="2"/>
            <a:r>
              <a:rPr lang="en-US">
                <a:solidFill>
                  <a:schemeClr val="tx1"/>
                </a:solidFill>
              </a:rPr>
              <a:t>FSA – Healthcare</a:t>
            </a:r>
          </a:p>
          <a:p>
            <a:pPr lvl="2"/>
            <a:r>
              <a:rPr lang="en-US">
                <a:solidFill>
                  <a:schemeClr val="tx1"/>
                </a:solidFill>
              </a:rPr>
              <a:t>Federal Employee Dental and Vision Insurance Program (FEDVIP)</a:t>
            </a:r>
          </a:p>
          <a:p>
            <a:pPr lvl="2"/>
            <a:r>
              <a:rPr lang="en-US">
                <a:solidFill>
                  <a:schemeClr val="tx1"/>
                </a:solidFill>
              </a:rPr>
              <a:t>FEGLI optional benefits </a:t>
            </a:r>
          </a:p>
          <a:p>
            <a:pPr lvl="2"/>
            <a:r>
              <a:rPr lang="en-US">
                <a:solidFill>
                  <a:schemeClr val="tx1"/>
                </a:solidFill>
              </a:rPr>
              <a:t>Federal Long Term Care Insurance Program (FLTCIP)</a:t>
            </a:r>
          </a:p>
          <a:p>
            <a:pPr lvl="2"/>
            <a:r>
              <a:rPr lang="en-US">
                <a:solidFill>
                  <a:schemeClr val="tx1"/>
                </a:solidFill>
              </a:rPr>
              <a:t>FSA – Dependent Care</a:t>
            </a:r>
          </a:p>
          <a:p>
            <a:pPr lvl="2"/>
            <a:r>
              <a:rPr lang="en-US">
                <a:solidFill>
                  <a:schemeClr val="tx1"/>
                </a:solidFill>
              </a:rPr>
              <a:t>TSP (Loans, Basic Contributions, Catch-Up)</a:t>
            </a:r>
          </a:p>
          <a:p>
            <a:pPr lvl="2"/>
            <a:r>
              <a:rPr lang="en-US">
                <a:solidFill>
                  <a:schemeClr val="tx1"/>
                </a:solidFill>
              </a:rPr>
              <a:t>Other Optional Benefits</a:t>
            </a:r>
          </a:p>
          <a:p>
            <a:pPr lvl="1"/>
            <a:r>
              <a:rPr lang="en-US">
                <a:solidFill>
                  <a:schemeClr val="tx1"/>
                </a:solidFill>
              </a:rPr>
              <a:t>Other Voluntary Deductions/ Allotments (deposits, union dues, charities, bonds, personal allotments)</a:t>
            </a:r>
          </a:p>
          <a:p>
            <a:pPr lvl="1"/>
            <a:r>
              <a:rPr lang="en-US">
                <a:solidFill>
                  <a:schemeClr val="tx1"/>
                </a:solidFill>
              </a:rPr>
              <a:t>IRS Paper Levies</a:t>
            </a:r>
          </a:p>
          <a:p>
            <a:pPr lvl="2"/>
            <a:endParaRPr lang="en-US"/>
          </a:p>
          <a:p>
            <a:endParaRPr lang="en-US"/>
          </a:p>
        </p:txBody>
      </p:sp>
    </p:spTree>
    <p:extLst>
      <p:ext uri="{BB962C8B-B14F-4D97-AF65-F5344CB8AC3E}">
        <p14:creationId xmlns:p14="http://schemas.microsoft.com/office/powerpoint/2010/main" val="77604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524000" y="1801180"/>
            <a:ext cx="9144000" cy="276402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3600" kern="1200">
                <a:solidFill>
                  <a:schemeClr val="tx1"/>
                </a:solidFill>
                <a:latin typeface="Times New Roman" panose="02020603050405020304" pitchFamily="18" charset="0"/>
                <a:ea typeface="+mj-ea"/>
                <a:cs typeface="Times New Roman" panose="02020603050405020304" pitchFamily="18" charset="0"/>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 Arial"/>
                <a:ea typeface="+mj-ea"/>
                <a:cs typeface="Times New Roman"/>
              </a:rPr>
              <a:t>Orderly Shutdown</a:t>
            </a:r>
          </a:p>
          <a:p>
            <a:pPr marL="0" marR="0" lvl="0" indent="0" algn="ctr" defTabSz="914400" rtl="0" eaLnBrk="1" fontAlgn="auto" latinLnBrk="0" hangingPunct="1">
              <a:lnSpc>
                <a:spcPct val="90000"/>
              </a:lnSpc>
              <a:spcBef>
                <a:spcPct val="0"/>
              </a:spcBef>
              <a:spcAft>
                <a:spcPts val="600"/>
              </a:spcAft>
              <a:buClrTx/>
              <a:buSzTx/>
              <a:buFontTx/>
              <a:buNone/>
              <a:tabLst/>
              <a:defRPr/>
            </a:pPr>
            <a:r>
              <a:rPr lang="en-US" sz="4000" dirty="0">
                <a:solidFill>
                  <a:prstClr val="black"/>
                </a:solidFill>
                <a:latin typeface=" Arial"/>
                <a:cs typeface="Times New Roman"/>
              </a:rPr>
              <a:t>Brig Gen Johnson</a:t>
            </a:r>
            <a:endParaRPr kumimoji="0" lang="en-US" sz="4000" b="0" i="0" u="none" strike="noStrike" kern="1200" cap="none" spc="0" normalizeH="0" baseline="0" noProof="0" dirty="0">
              <a:ln>
                <a:noFill/>
              </a:ln>
              <a:solidFill>
                <a:prstClr val="black"/>
              </a:solidFill>
              <a:effectLst/>
              <a:uLnTx/>
              <a:uFillTx/>
              <a:latin typeface=" Arial"/>
              <a:ea typeface="+mj-ea"/>
              <a:cs typeface="Times New Roman"/>
            </a:endParaRP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 Arial"/>
                <a:ea typeface="+mj-ea"/>
                <a:cs typeface="Times New Roman"/>
              </a:rPr>
              <a:t> </a:t>
            </a:r>
            <a:endParaRPr kumimoji="0" lang="en-US" sz="40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 Arial"/>
                <a:ea typeface="+mj-ea"/>
                <a:cs typeface="Times New Roman"/>
              </a:rPr>
              <a:t>1 Oct 2025</a:t>
            </a:r>
            <a:endParaRPr kumimoji="0" lang="en-US" sz="32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54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p:txBody>
      </p:sp>
    </p:spTree>
    <p:extLst>
      <p:ext uri="{BB962C8B-B14F-4D97-AF65-F5344CB8AC3E}">
        <p14:creationId xmlns:p14="http://schemas.microsoft.com/office/powerpoint/2010/main" val="42247896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Financial Assistance</a:t>
            </a:r>
          </a:p>
        </p:txBody>
      </p:sp>
      <p:sp>
        <p:nvSpPr>
          <p:cNvPr id="3" name="Content Placeholder 2"/>
          <p:cNvSpPr>
            <a:spLocks noGrp="1"/>
          </p:cNvSpPr>
          <p:nvPr>
            <p:ph idx="1"/>
          </p:nvPr>
        </p:nvSpPr>
        <p:spPr>
          <a:xfrm>
            <a:off x="744070" y="1520940"/>
            <a:ext cx="10786514" cy="3796014"/>
          </a:xfrm>
        </p:spPr>
        <p:txBody>
          <a:bodyPr>
            <a:normAutofit/>
          </a:bodyPr>
          <a:lstStyle/>
          <a:p>
            <a:r>
              <a:rPr lang="en-US" dirty="0"/>
              <a:t>Employee Assistance Program – EAP </a:t>
            </a:r>
          </a:p>
          <a:p>
            <a:pPr lvl="1"/>
            <a:r>
              <a:rPr lang="en-US" dirty="0">
                <a:solidFill>
                  <a:schemeClr val="tx1"/>
                </a:solidFill>
              </a:rPr>
              <a:t>Army: 800-327-7195</a:t>
            </a:r>
          </a:p>
          <a:p>
            <a:pPr lvl="1"/>
            <a:r>
              <a:rPr lang="en-US" dirty="0">
                <a:solidFill>
                  <a:schemeClr val="tx1"/>
                </a:solidFill>
              </a:rPr>
              <a:t>Air: 866-580-9078</a:t>
            </a:r>
          </a:p>
          <a:p>
            <a:r>
              <a:rPr lang="en-US" dirty="0"/>
              <a:t>Military One Source – 1-800-342-9647, </a:t>
            </a:r>
            <a:r>
              <a:rPr lang="en-US" dirty="0">
                <a:hlinkClick r:id="rId2"/>
              </a:rPr>
              <a:t>https://www.militaryonesource.mil/</a:t>
            </a:r>
            <a:r>
              <a:rPr lang="en-US" dirty="0"/>
              <a:t> </a:t>
            </a:r>
          </a:p>
          <a:p>
            <a:r>
              <a:rPr lang="en-US" dirty="0"/>
              <a:t>Service Member &amp; Family Support (SMFS) </a:t>
            </a:r>
          </a:p>
          <a:p>
            <a:pPr lvl="1"/>
            <a:r>
              <a:rPr lang="en-US" dirty="0">
                <a:solidFill>
                  <a:schemeClr val="tx1"/>
                </a:solidFill>
              </a:rPr>
              <a:t>David Kenney : 701-333-3807</a:t>
            </a:r>
          </a:p>
          <a:p>
            <a:r>
              <a:rPr lang="en-US" dirty="0"/>
              <a:t>Veterans Affairs</a:t>
            </a:r>
          </a:p>
          <a:p>
            <a:r>
              <a:rPr lang="en-US" dirty="0"/>
              <a:t>Emergency Relief Fund – POC: SMFS</a:t>
            </a:r>
          </a:p>
          <a:p>
            <a:r>
              <a:rPr lang="en-US" dirty="0"/>
              <a:t>Local Family Assistance Center (FAC) (Bismarck and Fargo)</a:t>
            </a:r>
          </a:p>
        </p:txBody>
      </p:sp>
    </p:spTree>
    <p:extLst>
      <p:ext uri="{BB962C8B-B14F-4D97-AF65-F5344CB8AC3E}">
        <p14:creationId xmlns:p14="http://schemas.microsoft.com/office/powerpoint/2010/main" val="1602618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278B32-9A53-BD74-6B2C-F243ACD5D281}"/>
              </a:ext>
            </a:extLst>
          </p:cNvPr>
          <p:cNvSpPr txBox="1"/>
          <p:nvPr/>
        </p:nvSpPr>
        <p:spPr>
          <a:xfrm>
            <a:off x="203718" y="1492898"/>
            <a:ext cx="11784564" cy="4524315"/>
          </a:xfrm>
          <a:prstGeom prst="rect">
            <a:avLst/>
          </a:prstGeom>
          <a:noFill/>
        </p:spPr>
        <p:txBody>
          <a:bodyPr wrap="square" rtlCol="0">
            <a:spAutoFit/>
          </a:bodyPr>
          <a:lstStyle/>
          <a:p>
            <a:r>
              <a:rPr lang="en-US" b="1" dirty="0"/>
              <a:t>Interest Free Payday Loans: </a:t>
            </a:r>
            <a:r>
              <a:rPr lang="en-US" dirty="0"/>
              <a:t>Some financial institutions will offer a zero- interest loan that covers part or all of your normal direct deposit. Check with your financial institution to see if they offer any type of relief if you are impacted by the government shutdown.</a:t>
            </a:r>
          </a:p>
          <a:p>
            <a:endParaRPr lang="en-US" dirty="0"/>
          </a:p>
          <a:p>
            <a:r>
              <a:rPr lang="en-US" b="1" dirty="0"/>
              <a:t>USAA</a:t>
            </a:r>
            <a:r>
              <a:rPr lang="en-US" dirty="0"/>
              <a:t>: USAA members can apply for a no-interest loan equivalent to one missed paycheck (up to $6,000) if they are employed by an impacted federal agency. More information on USAA loan eligibility and financial assistance is available at </a:t>
            </a:r>
            <a:r>
              <a:rPr lang="en-US" dirty="0">
                <a:hlinkClick r:id="rId2"/>
              </a:rPr>
              <a:t>http://www.usaa.com/relief</a:t>
            </a:r>
            <a:r>
              <a:rPr lang="en-US" dirty="0"/>
              <a:t> </a:t>
            </a:r>
          </a:p>
          <a:p>
            <a:endParaRPr lang="en-US" dirty="0"/>
          </a:p>
          <a:p>
            <a:r>
              <a:rPr lang="en-US" b="1" dirty="0"/>
              <a:t>Navy Federal Credit Union</a:t>
            </a:r>
            <a:r>
              <a:rPr lang="en-US" dirty="0"/>
              <a:t>: You can register on the Navy Federal mobile app or at navyfederal.org, or call us at 1-888-842-6328 or </a:t>
            </a:r>
            <a:r>
              <a:rPr lang="en-US" dirty="0">
                <a:hlinkClick r:id="rId3"/>
              </a:rPr>
              <a:t>https://www.navyfederal.org/about/government-shutdown.html</a:t>
            </a:r>
            <a:r>
              <a:rPr lang="en-US" dirty="0"/>
              <a:t> </a:t>
            </a:r>
          </a:p>
          <a:p>
            <a:endParaRPr lang="en-US" dirty="0"/>
          </a:p>
          <a:p>
            <a:r>
              <a:rPr lang="en-US" b="1" dirty="0"/>
              <a:t>EANGUS: </a:t>
            </a:r>
            <a:r>
              <a:rPr lang="en-US" dirty="0"/>
              <a:t>We Care for America Foundation is a National Guard Relief Foundation that offers grants and loans for Service members (enlisted and officer). More information can be found at </a:t>
            </a:r>
            <a:r>
              <a:rPr lang="en-US" dirty="0">
                <a:hlinkClick r:id="rId4"/>
              </a:rPr>
              <a:t>https://ngrf.odoo.com</a:t>
            </a:r>
            <a:r>
              <a:rPr lang="en-US" dirty="0"/>
              <a:t> </a:t>
            </a:r>
          </a:p>
          <a:p>
            <a:r>
              <a:rPr lang="en-US" b="1" dirty="0"/>
              <a:t>PenFed </a:t>
            </a:r>
            <a:r>
              <a:rPr lang="en-US" dirty="0"/>
              <a:t>members may qualify for an interest-free loan in the amount of their net pay (up to $6,000) through its government furlough Direct Deposit Assistance program. PenFed also offers an emergency relief loan at the lowest available rate for a personal loan product. Visit: </a:t>
            </a:r>
            <a:r>
              <a:rPr lang="en-US" dirty="0">
                <a:hlinkClick r:id="rId5"/>
              </a:rPr>
              <a:t>https://www.penfed.org/financial-hardship-center</a:t>
            </a:r>
            <a:r>
              <a:rPr lang="en-US" dirty="0"/>
              <a:t> </a:t>
            </a:r>
          </a:p>
        </p:txBody>
      </p:sp>
      <p:sp>
        <p:nvSpPr>
          <p:cNvPr id="6" name="TextBox 5">
            <a:extLst>
              <a:ext uri="{FF2B5EF4-FFF2-40B4-BE49-F238E27FC236}">
                <a16:creationId xmlns:a16="http://schemas.microsoft.com/office/drawing/2014/main" id="{B481F35A-8F61-52DE-4DD0-5331A6A5317B}"/>
              </a:ext>
            </a:extLst>
          </p:cNvPr>
          <p:cNvSpPr txBox="1"/>
          <p:nvPr/>
        </p:nvSpPr>
        <p:spPr>
          <a:xfrm>
            <a:off x="4134790" y="326571"/>
            <a:ext cx="3922420" cy="646331"/>
          </a:xfrm>
          <a:prstGeom prst="rect">
            <a:avLst/>
          </a:prstGeom>
          <a:noFill/>
        </p:spPr>
        <p:txBody>
          <a:bodyPr wrap="none" rtlCol="0">
            <a:spAutoFit/>
          </a:bodyPr>
          <a:lstStyle/>
          <a:p>
            <a:r>
              <a:rPr lang="en-US" sz="3600" b="1" dirty="0"/>
              <a:t>Financial Resources</a:t>
            </a:r>
          </a:p>
        </p:txBody>
      </p:sp>
    </p:spTree>
    <p:extLst>
      <p:ext uri="{BB962C8B-B14F-4D97-AF65-F5344CB8AC3E}">
        <p14:creationId xmlns:p14="http://schemas.microsoft.com/office/powerpoint/2010/main" val="1087193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85D77-2074-F870-1082-CEBFA25C73C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954EFC7-7363-D4B6-C2CE-B019B961A2D8}"/>
              </a:ext>
            </a:extLst>
          </p:cNvPr>
          <p:cNvSpPr txBox="1"/>
          <p:nvPr/>
        </p:nvSpPr>
        <p:spPr>
          <a:xfrm>
            <a:off x="203718" y="1558212"/>
            <a:ext cx="11784564" cy="4247317"/>
          </a:xfrm>
          <a:prstGeom prst="rect">
            <a:avLst/>
          </a:prstGeom>
          <a:noFill/>
        </p:spPr>
        <p:txBody>
          <a:bodyPr wrap="square" rtlCol="0">
            <a:spAutoFit/>
          </a:bodyPr>
          <a:lstStyle/>
          <a:p>
            <a:r>
              <a:rPr lang="en-US" b="1" dirty="0"/>
              <a:t>Thrift Savings Plan </a:t>
            </a:r>
            <a:r>
              <a:rPr lang="en-US" dirty="0"/>
              <a:t>will continue its normal daily operations and the </a:t>
            </a:r>
            <a:r>
              <a:rPr lang="en-US" dirty="0" err="1"/>
              <a:t>ThriftLine</a:t>
            </a:r>
            <a:r>
              <a:rPr lang="en-US" dirty="0"/>
              <a:t> will remain open. The TSP will post additional information on www.tsp.gov/shutdown, if a lapse in appropriations occurs.</a:t>
            </a:r>
          </a:p>
          <a:p>
            <a:endParaRPr lang="en-US" dirty="0"/>
          </a:p>
          <a:p>
            <a:r>
              <a:rPr lang="en-US" b="1" dirty="0"/>
              <a:t>Military OneSource, Personal Financial Counselors </a:t>
            </a:r>
            <a:r>
              <a:rPr lang="en-US" dirty="0"/>
              <a:t>and </a:t>
            </a:r>
            <a:r>
              <a:rPr lang="en-US" b="1" dirty="0"/>
              <a:t>Military Family Life Counselor services </a:t>
            </a:r>
            <a:r>
              <a:rPr lang="en-US" dirty="0"/>
              <a:t>will continue to provide career, financial and non-medical counseling as these services are paid by already funded contracts. Visit </a:t>
            </a:r>
            <a:r>
              <a:rPr lang="en-US" dirty="0">
                <a:hlinkClick r:id="rId2"/>
              </a:rPr>
              <a:t>https://www.militaryonesource.mil/</a:t>
            </a:r>
            <a:r>
              <a:rPr lang="en-US" dirty="0"/>
              <a:t> </a:t>
            </a:r>
          </a:p>
          <a:p>
            <a:endParaRPr lang="en-US" dirty="0"/>
          </a:p>
          <a:p>
            <a:r>
              <a:rPr lang="en-US" b="1" dirty="0"/>
              <a:t>Air Force Aid </a:t>
            </a:r>
            <a:r>
              <a:rPr lang="en-US" dirty="0"/>
              <a:t>Guard and Reserve Air Force and Space Force members (regardless of duty status) and their eligible family members. To learn more about grants and falcon loans, visit: </a:t>
            </a:r>
            <a:r>
              <a:rPr lang="en-US" dirty="0">
                <a:hlinkClick r:id="rId3"/>
              </a:rPr>
              <a:t>https://afas.org/</a:t>
            </a:r>
            <a:r>
              <a:rPr lang="en-US" dirty="0"/>
              <a:t> </a:t>
            </a:r>
          </a:p>
          <a:p>
            <a:endParaRPr lang="en-US" dirty="0"/>
          </a:p>
          <a:p>
            <a:r>
              <a:rPr lang="en-US" b="1" dirty="0"/>
              <a:t>VFW Unmet Needs Program </a:t>
            </a:r>
            <a:r>
              <a:rPr lang="en-US" dirty="0"/>
              <a:t>is available to help America's active-duty service members (to include activated Guard/Reserve members) and their families who have run into unexpected financial difficulties because of deployment or other military-related activity or injury. The program provides financial assistance up to $2,500 to assist daily necessities in the form of a grant – not a loan – so no repayment is required. To further ease the burden, we pay the creditor(s) directly. Visit:</a:t>
            </a:r>
          </a:p>
          <a:p>
            <a:r>
              <a:rPr lang="en-US" dirty="0">
                <a:hlinkClick r:id="rId4"/>
              </a:rPr>
              <a:t>https://www.vfw.org/assistance/financial-grants</a:t>
            </a:r>
            <a:r>
              <a:rPr lang="en-US" dirty="0"/>
              <a:t> </a:t>
            </a:r>
          </a:p>
        </p:txBody>
      </p:sp>
      <p:sp>
        <p:nvSpPr>
          <p:cNvPr id="2" name="TextBox 1">
            <a:extLst>
              <a:ext uri="{FF2B5EF4-FFF2-40B4-BE49-F238E27FC236}">
                <a16:creationId xmlns:a16="http://schemas.microsoft.com/office/drawing/2014/main" id="{9D3787F0-4305-DF43-E6F1-0FD83275123A}"/>
              </a:ext>
            </a:extLst>
          </p:cNvPr>
          <p:cNvSpPr txBox="1"/>
          <p:nvPr/>
        </p:nvSpPr>
        <p:spPr>
          <a:xfrm>
            <a:off x="4134790" y="326571"/>
            <a:ext cx="3922420" cy="646331"/>
          </a:xfrm>
          <a:prstGeom prst="rect">
            <a:avLst/>
          </a:prstGeom>
          <a:noFill/>
        </p:spPr>
        <p:txBody>
          <a:bodyPr wrap="none" rtlCol="0">
            <a:spAutoFit/>
          </a:bodyPr>
          <a:lstStyle/>
          <a:p>
            <a:r>
              <a:rPr lang="en-US" sz="3600" b="1" dirty="0"/>
              <a:t>Financial Resources</a:t>
            </a:r>
          </a:p>
        </p:txBody>
      </p:sp>
    </p:spTree>
    <p:extLst>
      <p:ext uri="{BB962C8B-B14F-4D97-AF65-F5344CB8AC3E}">
        <p14:creationId xmlns:p14="http://schemas.microsoft.com/office/powerpoint/2010/main" val="3646820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Army &amp; Air </a:t>
            </a:r>
            <a:br>
              <a:rPr lang="en-US"/>
            </a:br>
            <a:r>
              <a:rPr lang="en-US"/>
              <a:t>AGRs/ FTNGD/ MPA</a:t>
            </a:r>
          </a:p>
        </p:txBody>
      </p:sp>
      <p:sp>
        <p:nvSpPr>
          <p:cNvPr id="3" name="Content Placeholder 2"/>
          <p:cNvSpPr>
            <a:spLocks noGrp="1"/>
          </p:cNvSpPr>
          <p:nvPr>
            <p:ph idx="1"/>
          </p:nvPr>
        </p:nvSpPr>
        <p:spPr>
          <a:xfrm>
            <a:off x="289249" y="1520940"/>
            <a:ext cx="11728580" cy="4495812"/>
          </a:xfrm>
        </p:spPr>
        <p:txBody>
          <a:bodyPr>
            <a:normAutofit fontScale="92500" lnSpcReduction="10000"/>
          </a:bodyPr>
          <a:lstStyle/>
          <a:p>
            <a:r>
              <a:rPr lang="en-US" dirty="0"/>
              <a:t>AGRs, FTNGD, and MPA (long tour 30+ days or more that are supporting an excepted activity) personnel are to </a:t>
            </a:r>
            <a:r>
              <a:rPr lang="en-US" b="1" dirty="0"/>
              <a:t>remain on duty</a:t>
            </a:r>
            <a:r>
              <a:rPr lang="en-US" dirty="0"/>
              <a:t>; no new starts.</a:t>
            </a:r>
          </a:p>
          <a:p>
            <a:r>
              <a:rPr lang="en-US" dirty="0"/>
              <a:t>No pay, allowances or benefits will be paid </a:t>
            </a:r>
            <a:r>
              <a:rPr lang="en-US" b="1" dirty="0"/>
              <a:t>until termination of the furlough</a:t>
            </a:r>
            <a:r>
              <a:rPr lang="en-US" dirty="0"/>
              <a:t>.</a:t>
            </a:r>
          </a:p>
          <a:p>
            <a:r>
              <a:rPr lang="en-US" dirty="0"/>
              <a:t>Pay deductions such as child support and </a:t>
            </a:r>
            <a:r>
              <a:rPr lang="en-US" b="1" dirty="0"/>
              <a:t>allotments will stop </a:t>
            </a:r>
            <a:r>
              <a:rPr lang="en-US" dirty="0"/>
              <a:t>until the termination of the furlough.</a:t>
            </a:r>
          </a:p>
          <a:p>
            <a:r>
              <a:rPr lang="en-US" dirty="0"/>
              <a:t>Leave procedures will remain the same.</a:t>
            </a:r>
          </a:p>
          <a:p>
            <a:r>
              <a:rPr lang="en-US" dirty="0"/>
              <a:t>Only training and education activities deemed necessary for immediate support of excepted activities will be authorized.</a:t>
            </a:r>
          </a:p>
          <a:p>
            <a:r>
              <a:rPr lang="en-US" dirty="0"/>
              <a:t>No lapse in medical/ dental coverage except for:</a:t>
            </a:r>
          </a:p>
          <a:p>
            <a:pPr lvl="1"/>
            <a:r>
              <a:rPr lang="en-US" dirty="0">
                <a:solidFill>
                  <a:schemeClr val="tx1"/>
                </a:solidFill>
              </a:rPr>
              <a:t>Elective surgery in Medical Treatment Facilities for non-active-duty personnel (both CONUS and OCONUS).</a:t>
            </a:r>
          </a:p>
          <a:p>
            <a:pPr lvl="1"/>
            <a:r>
              <a:rPr lang="en-US" dirty="0">
                <a:solidFill>
                  <a:schemeClr val="tx1"/>
                </a:solidFill>
              </a:rPr>
              <a:t>Routine physicals, preventative dental procedures or other routine medical procedures (including vaccinations) in Medical Treatment Facilities for non-active-duty personnel (both CONUS and OCONUS).</a:t>
            </a:r>
          </a:p>
          <a:p>
            <a:endParaRPr lang="en-US" dirty="0"/>
          </a:p>
        </p:txBody>
      </p:sp>
    </p:spTree>
    <p:extLst>
      <p:ext uri="{BB962C8B-B14F-4D97-AF65-F5344CB8AC3E}">
        <p14:creationId xmlns:p14="http://schemas.microsoft.com/office/powerpoint/2010/main" val="4187738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Furlough Impacts on IDTs</a:t>
            </a:r>
          </a:p>
        </p:txBody>
      </p:sp>
      <p:sp>
        <p:nvSpPr>
          <p:cNvPr id="3" name="Content Placeholder 2"/>
          <p:cNvSpPr>
            <a:spLocks noGrp="1"/>
          </p:cNvSpPr>
          <p:nvPr>
            <p:ph idx="1"/>
          </p:nvPr>
        </p:nvSpPr>
        <p:spPr>
          <a:xfrm>
            <a:off x="744070" y="1520940"/>
            <a:ext cx="10515600" cy="3796014"/>
          </a:xfrm>
        </p:spPr>
        <p:txBody>
          <a:bodyPr/>
          <a:lstStyle/>
          <a:p>
            <a:r>
              <a:rPr lang="en-US"/>
              <a:t>No pay, allowances or benefits will be paid until termination of the furlough.</a:t>
            </a:r>
          </a:p>
          <a:p>
            <a:r>
              <a:rPr lang="en-US"/>
              <a:t>No lapse in medical / dental coverage.</a:t>
            </a:r>
          </a:p>
          <a:p>
            <a:r>
              <a:rPr lang="en-US"/>
              <a:t>Excepted activities, i.e. Readiness</a:t>
            </a:r>
          </a:p>
          <a:p>
            <a:r>
              <a:rPr lang="en-US"/>
              <a:t>Preparation for mobilization for NOS and Alerted units</a:t>
            </a:r>
          </a:p>
        </p:txBody>
      </p:sp>
    </p:spTree>
    <p:extLst>
      <p:ext uri="{BB962C8B-B14F-4D97-AF65-F5344CB8AC3E}">
        <p14:creationId xmlns:p14="http://schemas.microsoft.com/office/powerpoint/2010/main" val="27603274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Furlough Impacts on PCS/ TDY</a:t>
            </a:r>
          </a:p>
        </p:txBody>
      </p:sp>
      <p:sp>
        <p:nvSpPr>
          <p:cNvPr id="3" name="Content Placeholder 2"/>
          <p:cNvSpPr>
            <a:spLocks noGrp="1"/>
          </p:cNvSpPr>
          <p:nvPr>
            <p:ph idx="1"/>
          </p:nvPr>
        </p:nvSpPr>
        <p:spPr>
          <a:xfrm>
            <a:off x="744070" y="1520940"/>
            <a:ext cx="10515600" cy="3796014"/>
          </a:xfrm>
        </p:spPr>
        <p:txBody>
          <a:bodyPr/>
          <a:lstStyle/>
          <a:p>
            <a:r>
              <a:rPr lang="en-US"/>
              <a:t>PCS moves and TDY travel for active duty, reserve and civilian personnel engaged in </a:t>
            </a:r>
            <a:r>
              <a:rPr lang="en-US" b="1">
                <a:solidFill>
                  <a:srgbClr val="0070C0"/>
                </a:solidFill>
              </a:rPr>
              <a:t>excepted </a:t>
            </a:r>
            <a:r>
              <a:rPr lang="en-US"/>
              <a:t>activities </a:t>
            </a:r>
            <a:r>
              <a:rPr lang="en-US" b="1">
                <a:solidFill>
                  <a:srgbClr val="0070C0"/>
                </a:solidFill>
              </a:rPr>
              <a:t>may be </a:t>
            </a:r>
            <a:r>
              <a:rPr lang="en-US"/>
              <a:t>authorized during a lapse in appropriations, but payment cannot be made until appropriations become available.</a:t>
            </a:r>
          </a:p>
          <a:p>
            <a:endParaRPr lang="en-US"/>
          </a:p>
          <a:p>
            <a:r>
              <a:rPr lang="en-US"/>
              <a:t>PCS moves and TDY travel for active duty, reserve and civilian personnel engaged in </a:t>
            </a:r>
            <a:r>
              <a:rPr lang="en-US" b="1">
                <a:solidFill>
                  <a:srgbClr val="0070C0"/>
                </a:solidFill>
              </a:rPr>
              <a:t>non-excepted</a:t>
            </a:r>
            <a:r>
              <a:rPr lang="en-US"/>
              <a:t> activities during a lapse in appropriations </a:t>
            </a:r>
            <a:r>
              <a:rPr lang="en-US" b="1">
                <a:solidFill>
                  <a:srgbClr val="0070C0"/>
                </a:solidFill>
              </a:rPr>
              <a:t>will not</a:t>
            </a:r>
            <a:r>
              <a:rPr lang="en-US"/>
              <a:t> be authorized.  Non-excepted personnel on TDY will return to home station as part of the shutdown procedures. </a:t>
            </a:r>
          </a:p>
        </p:txBody>
      </p:sp>
    </p:spTree>
    <p:extLst>
      <p:ext uri="{BB962C8B-B14F-4D97-AF65-F5344CB8AC3E}">
        <p14:creationId xmlns:p14="http://schemas.microsoft.com/office/powerpoint/2010/main" val="3951582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Contract Employees &amp; Federally </a:t>
            </a:r>
            <a:br>
              <a:rPr lang="en-US"/>
            </a:br>
            <a:r>
              <a:rPr lang="en-US"/>
              <a:t>Reimbursed State Employees</a:t>
            </a:r>
          </a:p>
        </p:txBody>
      </p:sp>
      <p:sp>
        <p:nvSpPr>
          <p:cNvPr id="3" name="Content Placeholder 2"/>
          <p:cNvSpPr>
            <a:spLocks noGrp="1"/>
          </p:cNvSpPr>
          <p:nvPr>
            <p:ph idx="1"/>
          </p:nvPr>
        </p:nvSpPr>
        <p:spPr>
          <a:xfrm>
            <a:off x="744070" y="1520940"/>
            <a:ext cx="10515600" cy="3796014"/>
          </a:xfrm>
        </p:spPr>
        <p:txBody>
          <a:bodyPr/>
          <a:lstStyle/>
          <a:p>
            <a:r>
              <a:rPr lang="en-US"/>
              <a:t>Contract and federally reimbursed employees may or may not be required to work during a funding gap.</a:t>
            </a:r>
          </a:p>
          <a:p>
            <a:endParaRPr lang="en-US"/>
          </a:p>
          <a:p>
            <a:r>
              <a:rPr lang="en-US"/>
              <a:t>Each contract or federally reimbursed employee </a:t>
            </a:r>
            <a:r>
              <a:rPr lang="en-US" b="1">
                <a:solidFill>
                  <a:srgbClr val="0070C0"/>
                </a:solidFill>
              </a:rPr>
              <a:t>must </a:t>
            </a:r>
            <a:r>
              <a:rPr lang="en-US"/>
              <a:t>contact their employer to review the terms of their contract or agreement.</a:t>
            </a:r>
          </a:p>
        </p:txBody>
      </p:sp>
    </p:spTree>
    <p:extLst>
      <p:ext uri="{BB962C8B-B14F-4D97-AF65-F5344CB8AC3E}">
        <p14:creationId xmlns:p14="http://schemas.microsoft.com/office/powerpoint/2010/main" val="1329654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C03F5-6D38-B6A6-E1CE-5ED4A233A5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064421-EB43-9642-967C-E20453321258}"/>
              </a:ext>
            </a:extLst>
          </p:cNvPr>
          <p:cNvSpPr>
            <a:spLocks noGrp="1"/>
          </p:cNvSpPr>
          <p:nvPr>
            <p:ph type="title"/>
          </p:nvPr>
        </p:nvSpPr>
        <p:spPr>
          <a:xfrm>
            <a:off x="838200" y="290351"/>
            <a:ext cx="10515600" cy="1043857"/>
          </a:xfrm>
        </p:spPr>
        <p:txBody>
          <a:bodyPr>
            <a:normAutofit/>
          </a:bodyPr>
          <a:lstStyle/>
          <a:p>
            <a:r>
              <a:rPr lang="en-US" dirty="0" err="1"/>
              <a:t>Resourses</a:t>
            </a:r>
            <a:endParaRPr lang="en-US" dirty="0"/>
          </a:p>
        </p:txBody>
      </p:sp>
      <p:sp>
        <p:nvSpPr>
          <p:cNvPr id="3" name="Content Placeholder 2">
            <a:extLst>
              <a:ext uri="{FF2B5EF4-FFF2-40B4-BE49-F238E27FC236}">
                <a16:creationId xmlns:a16="http://schemas.microsoft.com/office/drawing/2014/main" id="{1E45B07E-5C58-72F6-4E8B-EA4794C3B8E3}"/>
              </a:ext>
            </a:extLst>
          </p:cNvPr>
          <p:cNvSpPr>
            <a:spLocks noGrp="1"/>
          </p:cNvSpPr>
          <p:nvPr>
            <p:ph idx="1"/>
          </p:nvPr>
        </p:nvSpPr>
        <p:spPr>
          <a:xfrm>
            <a:off x="744070" y="1520940"/>
            <a:ext cx="10515600" cy="3796014"/>
          </a:xfrm>
        </p:spPr>
        <p:txBody>
          <a:bodyPr/>
          <a:lstStyle/>
          <a:p>
            <a:r>
              <a:rPr lang="en-US" dirty="0">
                <a:hlinkClick r:id="rId2"/>
              </a:rPr>
              <a:t>https://www.opm.gov</a:t>
            </a:r>
            <a:r>
              <a:rPr lang="en-US" dirty="0"/>
              <a:t>  </a:t>
            </a:r>
          </a:p>
          <a:p>
            <a:r>
              <a:rPr lang="en-US" dirty="0">
                <a:hlinkClick r:id="rId3"/>
              </a:rPr>
              <a:t>https://www.gao.gov</a:t>
            </a:r>
            <a:r>
              <a:rPr lang="en-US" dirty="0"/>
              <a:t> </a:t>
            </a:r>
          </a:p>
          <a:p>
            <a:r>
              <a:rPr lang="en-US" dirty="0">
                <a:hlinkClick r:id="rId4"/>
              </a:rPr>
              <a:t>www.militaryonesource.mil</a:t>
            </a:r>
            <a:r>
              <a:rPr lang="en-US" dirty="0"/>
              <a:t> </a:t>
            </a:r>
          </a:p>
          <a:p>
            <a:r>
              <a:rPr lang="en-US" dirty="0">
                <a:hlinkClick r:id="rId5"/>
              </a:rPr>
              <a:t>https://988lifeline.org/</a:t>
            </a:r>
            <a:r>
              <a:rPr lang="en-US" dirty="0"/>
              <a:t> </a:t>
            </a:r>
          </a:p>
          <a:p>
            <a:r>
              <a:rPr lang="en-US" dirty="0">
                <a:hlinkClick r:id="rId6"/>
              </a:rPr>
              <a:t>https://resources.redcross.org</a:t>
            </a:r>
            <a:r>
              <a:rPr lang="en-US" dirty="0"/>
              <a:t> </a:t>
            </a:r>
          </a:p>
          <a:p>
            <a:r>
              <a:rPr lang="en-US" dirty="0">
                <a:hlinkClick r:id="rId7"/>
              </a:rPr>
              <a:t>https://www.unitedway.org/find-your-unitedway</a:t>
            </a:r>
            <a:r>
              <a:rPr lang="en-US" dirty="0"/>
              <a:t> </a:t>
            </a:r>
          </a:p>
        </p:txBody>
      </p:sp>
    </p:spTree>
    <p:extLst>
      <p:ext uri="{BB962C8B-B14F-4D97-AF65-F5344CB8AC3E}">
        <p14:creationId xmlns:p14="http://schemas.microsoft.com/office/powerpoint/2010/main" val="1219864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5A901-7CA7-5B7B-46BC-E6BCCF4706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AAFCE2-67F9-7180-352A-741CB8FF605D}"/>
              </a:ext>
            </a:extLst>
          </p:cNvPr>
          <p:cNvSpPr>
            <a:spLocks noGrp="1"/>
          </p:cNvSpPr>
          <p:nvPr>
            <p:ph type="title"/>
          </p:nvPr>
        </p:nvSpPr>
        <p:spPr>
          <a:xfrm>
            <a:off x="838200" y="2385143"/>
            <a:ext cx="10515600" cy="1043857"/>
          </a:xfrm>
        </p:spPr>
        <p:txBody>
          <a:bodyPr>
            <a:normAutofit fontScale="90000"/>
          </a:bodyPr>
          <a:lstStyle/>
          <a:p>
            <a:r>
              <a:rPr lang="en-US" dirty="0"/>
              <a:t>Outside Employment, Gifts, Fundraising, Political Activities &amp; Social Media</a:t>
            </a:r>
          </a:p>
        </p:txBody>
      </p:sp>
    </p:spTree>
    <p:extLst>
      <p:ext uri="{BB962C8B-B14F-4D97-AF65-F5344CB8AC3E}">
        <p14:creationId xmlns:p14="http://schemas.microsoft.com/office/powerpoint/2010/main" val="929198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USPFO</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19410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DA506-2305-FDF4-BDB2-51840BFFE3E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D45FBD0-8E46-9532-C88B-D9201C52BCC3}"/>
              </a:ext>
            </a:extLst>
          </p:cNvPr>
          <p:cNvSpPr txBox="1">
            <a:spLocks/>
          </p:cNvSpPr>
          <p:nvPr/>
        </p:nvSpPr>
        <p:spPr>
          <a:xfrm>
            <a:off x="748480" y="2595544"/>
            <a:ext cx="11066330" cy="276402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3600" kern="1200">
                <a:solidFill>
                  <a:schemeClr val="tx1"/>
                </a:solidFill>
                <a:latin typeface="Times New Roman" panose="02020603050405020304" pitchFamily="18" charset="0"/>
                <a:ea typeface="+mj-ea"/>
                <a:cs typeface="Times New Roman" panose="02020603050405020304" pitchFamily="18" charset="0"/>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lang="en-US" sz="5400" dirty="0">
                <a:solidFill>
                  <a:prstClr val="black"/>
                </a:solidFill>
                <a:latin typeface=" Arial"/>
                <a:cs typeface="Times New Roman"/>
              </a:rPr>
              <a:t>Lapse in Appropriations</a:t>
            </a:r>
          </a:p>
          <a:p>
            <a:pPr marL="0" marR="0" lvl="0" indent="0" algn="ctr" defTabSz="914400" rtl="0" eaLnBrk="1" fontAlgn="auto" latinLnBrk="0" hangingPunct="1">
              <a:lnSpc>
                <a:spcPct val="90000"/>
              </a:lnSpc>
              <a:spcBef>
                <a:spcPct val="0"/>
              </a:spcBef>
              <a:spcAft>
                <a:spcPts val="600"/>
              </a:spcAft>
              <a:buClrTx/>
              <a:buSzTx/>
              <a:buFontTx/>
              <a:buNone/>
              <a:tabLst/>
              <a:defRPr/>
            </a:pPr>
            <a:r>
              <a:rPr lang="en-US" sz="5400" dirty="0">
                <a:solidFill>
                  <a:prstClr val="black"/>
                </a:solidFill>
                <a:latin typeface=" Arial"/>
                <a:cs typeface="Times New Roman"/>
              </a:rPr>
              <a:t>Orderly Shutdown</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 Arial"/>
                <a:ea typeface="+mj-ea"/>
                <a:cs typeface="Times New Roman"/>
              </a:rPr>
              <a:t> </a:t>
            </a:r>
          </a:p>
          <a:p>
            <a:pPr algn="l">
              <a:spcAft>
                <a:spcPts val="600"/>
              </a:spcAft>
              <a:defRPr/>
            </a:pPr>
            <a:r>
              <a:rPr lang="en-US" sz="2800" b="1" dirty="0">
                <a:solidFill>
                  <a:prstClr val="black"/>
                </a:solidFill>
                <a:latin typeface=" Arial"/>
                <a:cs typeface="Times New Roman"/>
              </a:rPr>
              <a:t>Authority</a:t>
            </a:r>
            <a:r>
              <a:rPr kumimoji="0" lang="en-US" sz="2800" b="1" i="0" u="none" strike="noStrike" kern="1200" cap="none" spc="0" normalizeH="0" baseline="0" noProof="0" dirty="0">
                <a:ln>
                  <a:noFill/>
                </a:ln>
                <a:solidFill>
                  <a:prstClr val="black"/>
                </a:solidFill>
                <a:effectLst/>
                <a:uLnTx/>
                <a:uFillTx/>
                <a:latin typeface=" Arial"/>
                <a:ea typeface="+mj-ea"/>
                <a:cs typeface="Times New Roman"/>
              </a:rPr>
              <a:t>:  </a:t>
            </a:r>
            <a:r>
              <a:rPr kumimoji="0" lang="en-US" sz="2800" i="0" u="none" strike="noStrike" kern="1200" cap="none" spc="0" normalizeH="0" baseline="0" noProof="0" dirty="0">
                <a:ln>
                  <a:noFill/>
                </a:ln>
                <a:solidFill>
                  <a:prstClr val="black"/>
                </a:solidFill>
                <a:effectLst/>
                <a:uLnTx/>
                <a:uFillTx/>
                <a:latin typeface=" Arial"/>
                <a:ea typeface="+mj-ea"/>
                <a:cs typeface="Times New Roman"/>
              </a:rPr>
              <a:t>SECWAR - SECARMY/SECAF </a:t>
            </a:r>
            <a:r>
              <a:rPr lang="en-US" sz="2800" dirty="0">
                <a:solidFill>
                  <a:prstClr val="black"/>
                </a:solidFill>
                <a:latin typeface=" Arial"/>
                <a:cs typeface="Times New Roman"/>
              </a:rPr>
              <a:t>-</a:t>
            </a:r>
            <a:r>
              <a:rPr kumimoji="0" lang="en-US" sz="2800" i="0" u="none" strike="noStrike" kern="1200" cap="none" spc="0" normalizeH="0" baseline="0" noProof="0" dirty="0">
                <a:ln>
                  <a:noFill/>
                </a:ln>
                <a:solidFill>
                  <a:prstClr val="black"/>
                </a:solidFill>
                <a:effectLst/>
                <a:uLnTx/>
                <a:uFillTx/>
                <a:latin typeface=" Arial"/>
                <a:ea typeface="+mj-ea"/>
                <a:cs typeface="Times New Roman"/>
              </a:rPr>
              <a:t> CNGB - TAG</a:t>
            </a:r>
            <a:endParaRPr kumimoji="0" lang="en-US" sz="2800" b="0" i="0" u="none" strike="noStrike" kern="1200" cap="none" spc="0" normalizeH="0" baseline="0" noProof="0" dirty="0">
              <a:ln>
                <a:noFill/>
              </a:ln>
              <a:solidFill>
                <a:prstClr val="black"/>
              </a:solidFill>
              <a:effectLst/>
              <a:uLnTx/>
              <a:uFillTx/>
              <a:latin typeface=" Arial"/>
              <a:ea typeface="+mj-ea"/>
              <a:cs typeface="Times New Roman"/>
            </a:endParaRP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b="1" dirty="0">
                <a:solidFill>
                  <a:prstClr val="black"/>
                </a:solidFill>
                <a:latin typeface=" Arial"/>
              </a:rPr>
              <a:t>Excepted/Non-Excepted Activity: </a:t>
            </a:r>
            <a:r>
              <a:rPr lang="en-US" sz="2800" dirty="0">
                <a:solidFill>
                  <a:prstClr val="black"/>
                </a:solidFill>
                <a:latin typeface=" Arial"/>
              </a:rPr>
              <a:t>Current as of today. Expect changes due to duration of shutdown, world events, further guidance</a:t>
            </a:r>
          </a:p>
          <a:p>
            <a:pPr marL="0" marR="0" lvl="0" indent="0" algn="l" defTabSz="914400" rtl="0" eaLnBrk="1" fontAlgn="auto" latinLnBrk="0" hangingPunct="1">
              <a:lnSpc>
                <a:spcPct val="90000"/>
              </a:lnSpc>
              <a:spcBef>
                <a:spcPct val="0"/>
              </a:spcBef>
              <a:spcAft>
                <a:spcPts val="600"/>
              </a:spcAft>
              <a:buClrTx/>
              <a:buSzTx/>
              <a:buFontTx/>
              <a:buNone/>
              <a:tabLst/>
              <a:defRPr/>
            </a:pPr>
            <a:endParaRPr lang="en-US" sz="2800" dirty="0">
              <a:solidFill>
                <a:prstClr val="black"/>
              </a:solidFill>
              <a:latin typeface=" Arial"/>
            </a:endParaRP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b="1" dirty="0">
                <a:solidFill>
                  <a:prstClr val="black"/>
                </a:solidFill>
                <a:latin typeface=" Arial"/>
              </a:rPr>
              <a:t>What can you do: </a:t>
            </a:r>
            <a:r>
              <a:rPr lang="en-US" sz="2800" dirty="0">
                <a:solidFill>
                  <a:prstClr val="black"/>
                </a:solidFill>
                <a:latin typeface=" Arial"/>
              </a:rPr>
              <a:t>	Be a leader</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dirty="0">
                <a:solidFill>
                  <a:prstClr val="black"/>
                </a:solidFill>
                <a:latin typeface=" Arial"/>
              </a:rPr>
              <a:t>				Communicate issues</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dirty="0">
                <a:solidFill>
                  <a:prstClr val="black"/>
                </a:solidFill>
                <a:latin typeface=" Arial"/>
              </a:rPr>
              <a:t>				Ask questions </a:t>
            </a: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280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54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p:txBody>
      </p:sp>
    </p:spTree>
    <p:extLst>
      <p:ext uri="{BB962C8B-B14F-4D97-AF65-F5344CB8AC3E}">
        <p14:creationId xmlns:p14="http://schemas.microsoft.com/office/powerpoint/2010/main" val="153259755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Guidance</a:t>
            </a:r>
          </a:p>
        </p:txBody>
      </p:sp>
      <p:sp>
        <p:nvSpPr>
          <p:cNvPr id="3" name="Content Placeholder 2"/>
          <p:cNvSpPr>
            <a:spLocks noGrp="1"/>
          </p:cNvSpPr>
          <p:nvPr>
            <p:ph idx="1"/>
          </p:nvPr>
        </p:nvSpPr>
        <p:spPr>
          <a:xfrm>
            <a:off x="744070" y="1520940"/>
            <a:ext cx="10515600" cy="3796014"/>
          </a:xfrm>
        </p:spPr>
        <p:txBody>
          <a:bodyPr>
            <a:normAutofit lnSpcReduction="10000"/>
          </a:bodyPr>
          <a:lstStyle/>
          <a:p>
            <a:r>
              <a:rPr lang="en-US"/>
              <a:t>Government Purchase Cards (GPC) accounts are lowered to $1.00. Cards will remain off until funding is received, or further guidance is provided on excepted activities. Only exception at this point is for mobilization requirements.  </a:t>
            </a:r>
          </a:p>
          <a:p>
            <a:r>
              <a:rPr lang="en-US"/>
              <a:t>NGB is monitoring all purchases. NGB requires documentation prior to approval of any GPC purchases.  NGB will suspend accounts if no documentation is provided. </a:t>
            </a:r>
          </a:p>
          <a:p>
            <a:r>
              <a:rPr lang="en-US"/>
              <a:t>If an excepted activity requires support, a GPC may be activated with written approval from Contracting and the Comptroller. </a:t>
            </a:r>
          </a:p>
          <a:p>
            <a:r>
              <a:rPr lang="en-US"/>
              <a:t>Essential personnel should be available to reconcile GPC statements if cardholders are furloughed.    </a:t>
            </a:r>
          </a:p>
        </p:txBody>
      </p:sp>
      <p:sp>
        <p:nvSpPr>
          <p:cNvPr id="4" name="TextBox 3"/>
          <p:cNvSpPr txBox="1"/>
          <p:nvPr/>
        </p:nvSpPr>
        <p:spPr>
          <a:xfrm>
            <a:off x="4147716" y="5316954"/>
            <a:ext cx="3708308" cy="461665"/>
          </a:xfrm>
          <a:prstGeom prst="rect">
            <a:avLst/>
          </a:prstGeom>
          <a:noFill/>
        </p:spPr>
        <p:txBody>
          <a:bodyPr wrap="square" rtlCol="0">
            <a:spAutoFit/>
          </a:bodyPr>
          <a:lstStyle/>
          <a:p>
            <a:r>
              <a:rPr lang="en-US" sz="2400" b="1">
                <a:solidFill>
                  <a:srgbClr val="0070C0"/>
                </a:solidFill>
                <a:latin typeface="Arial" panose="020B0604020202020204" pitchFamily="34" charset="0"/>
                <a:cs typeface="Arial" panose="020B0604020202020204" pitchFamily="34" charset="0"/>
              </a:rPr>
              <a:t>Army Purchases Only</a:t>
            </a:r>
          </a:p>
        </p:txBody>
      </p:sp>
    </p:spTree>
    <p:extLst>
      <p:ext uri="{BB962C8B-B14F-4D97-AF65-F5344CB8AC3E}">
        <p14:creationId xmlns:p14="http://schemas.microsoft.com/office/powerpoint/2010/main" val="4206666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Guidance</a:t>
            </a:r>
          </a:p>
        </p:txBody>
      </p:sp>
      <p:sp>
        <p:nvSpPr>
          <p:cNvPr id="3" name="Content Placeholder 2"/>
          <p:cNvSpPr>
            <a:spLocks noGrp="1"/>
          </p:cNvSpPr>
          <p:nvPr>
            <p:ph idx="1"/>
          </p:nvPr>
        </p:nvSpPr>
        <p:spPr>
          <a:xfrm>
            <a:off x="744070" y="1520940"/>
            <a:ext cx="10515600" cy="3796014"/>
          </a:xfrm>
        </p:spPr>
        <p:txBody>
          <a:bodyPr>
            <a:normAutofit/>
          </a:bodyPr>
          <a:lstStyle/>
          <a:p>
            <a:r>
              <a:rPr lang="en-US" dirty="0"/>
              <a:t>New contract actions are on hold until we receive further guidance (Subject to availability of funds clause).  </a:t>
            </a:r>
          </a:p>
          <a:p>
            <a:r>
              <a:rPr lang="en-US" dirty="0"/>
              <a:t>Contracts that obligated funds for the entire year or a period beyond the absence of appropriations will continue (Verizon, Postage Meters, Multi-Functional Printers……). Comptroller will disburse payments. </a:t>
            </a:r>
          </a:p>
          <a:p>
            <a:r>
              <a:rPr lang="en-US" dirty="0"/>
              <a:t>Contract employees performing under contract that was awarded prior to expiration of funds, will continue to provide services and Comptroller will disburse payments. </a:t>
            </a:r>
          </a:p>
          <a:p>
            <a:r>
              <a:rPr lang="en-US" dirty="0"/>
              <a:t>USPFO warehouse and Ammunition Supply Point will still be able to receive inbound freight (no outbound shipments).</a:t>
            </a:r>
          </a:p>
          <a:p>
            <a:endParaRPr lang="en-US" dirty="0"/>
          </a:p>
          <a:p>
            <a:endParaRPr lang="en-US" dirty="0"/>
          </a:p>
        </p:txBody>
      </p:sp>
    </p:spTree>
    <p:extLst>
      <p:ext uri="{BB962C8B-B14F-4D97-AF65-F5344CB8AC3E}">
        <p14:creationId xmlns:p14="http://schemas.microsoft.com/office/powerpoint/2010/main" val="14356683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Guidance</a:t>
            </a:r>
          </a:p>
        </p:txBody>
      </p:sp>
      <p:sp>
        <p:nvSpPr>
          <p:cNvPr id="3" name="Content Placeholder 2"/>
          <p:cNvSpPr>
            <a:spLocks noGrp="1"/>
          </p:cNvSpPr>
          <p:nvPr>
            <p:ph idx="1"/>
          </p:nvPr>
        </p:nvSpPr>
        <p:spPr>
          <a:xfrm>
            <a:off x="752616" y="1435482"/>
            <a:ext cx="10515600" cy="4307292"/>
          </a:xfrm>
        </p:spPr>
        <p:txBody>
          <a:bodyPr>
            <a:normAutofit fontScale="92500" lnSpcReduction="10000"/>
          </a:bodyPr>
          <a:lstStyle/>
          <a:p>
            <a:r>
              <a:rPr lang="en-US" b="1">
                <a:solidFill>
                  <a:srgbClr val="00B050"/>
                </a:solidFill>
              </a:rPr>
              <a:t>Army</a:t>
            </a:r>
            <a:r>
              <a:rPr lang="en-US"/>
              <a:t> Technician/ AGR Travel: In the absence of appropriations, final approval authority for the obligations of funds rest with the USPFO.  The approval process:</a:t>
            </a:r>
          </a:p>
          <a:p>
            <a:pPr lvl="1"/>
            <a:r>
              <a:rPr lang="en-US" sz="2400">
                <a:solidFill>
                  <a:schemeClr val="tx1"/>
                </a:solidFill>
              </a:rPr>
              <a:t>Travel authorized only in support of </a:t>
            </a:r>
            <a:r>
              <a:rPr lang="en-US" sz="2400" b="1">
                <a:solidFill>
                  <a:schemeClr val="accent2">
                    <a:lumMod val="50000"/>
                  </a:schemeClr>
                </a:solidFill>
              </a:rPr>
              <a:t>excepted</a:t>
            </a:r>
            <a:r>
              <a:rPr lang="en-US" sz="2400"/>
              <a:t> </a:t>
            </a:r>
            <a:r>
              <a:rPr lang="en-US" sz="2400">
                <a:solidFill>
                  <a:schemeClr val="tx1"/>
                </a:solidFill>
              </a:rPr>
              <a:t>activities.</a:t>
            </a:r>
          </a:p>
          <a:p>
            <a:pPr lvl="1"/>
            <a:r>
              <a:rPr lang="en-US" sz="2400">
                <a:solidFill>
                  <a:schemeClr val="tx1"/>
                </a:solidFill>
              </a:rPr>
              <a:t>MACOM or FT staff travel requests will flow through COL Helten (Program Manager – AGR and Tech travel) to TAG or his delegated POC for approval.</a:t>
            </a:r>
          </a:p>
          <a:p>
            <a:pPr lvl="1"/>
            <a:r>
              <a:rPr lang="en-US" sz="2400">
                <a:solidFill>
                  <a:schemeClr val="tx1"/>
                </a:solidFill>
              </a:rPr>
              <a:t>Training travel requests will flow through the G3 to TAG or his delegated POC  for approval.</a:t>
            </a:r>
          </a:p>
          <a:p>
            <a:pPr lvl="1"/>
            <a:r>
              <a:rPr lang="en-US" sz="2400">
                <a:solidFill>
                  <a:schemeClr val="tx1"/>
                </a:solidFill>
              </a:rPr>
              <a:t>Requests should provide detail of the travel requirement in support of excepted activities. Written approval to USPFO will be required to approve travel requests.</a:t>
            </a:r>
          </a:p>
          <a:p>
            <a:pPr lvl="1"/>
            <a:r>
              <a:rPr lang="en-US" sz="2400">
                <a:solidFill>
                  <a:schemeClr val="tx1"/>
                </a:solidFill>
              </a:rPr>
              <a:t>Defense Travel System (DTS) and Citibank (GTC) systems will remain operational to support </a:t>
            </a:r>
            <a:r>
              <a:rPr lang="en-US" sz="2400" b="1">
                <a:solidFill>
                  <a:schemeClr val="accent2">
                    <a:lumMod val="50000"/>
                  </a:schemeClr>
                </a:solidFill>
              </a:rPr>
              <a:t>excepted</a:t>
            </a:r>
            <a:r>
              <a:rPr lang="en-US" sz="2400"/>
              <a:t> </a:t>
            </a:r>
            <a:r>
              <a:rPr lang="en-US" sz="2400">
                <a:solidFill>
                  <a:schemeClr val="tx1"/>
                </a:solidFill>
              </a:rPr>
              <a:t>activities’ travel.</a:t>
            </a:r>
          </a:p>
          <a:p>
            <a:r>
              <a:rPr lang="en-US" b="1">
                <a:solidFill>
                  <a:srgbClr val="0070C0"/>
                </a:solidFill>
              </a:rPr>
              <a:t>Air</a:t>
            </a:r>
            <a:r>
              <a:rPr lang="en-US"/>
              <a:t> Travel approval process reside with the Air Finance Office.</a:t>
            </a:r>
          </a:p>
        </p:txBody>
      </p:sp>
    </p:spTree>
    <p:extLst>
      <p:ext uri="{BB962C8B-B14F-4D97-AF65-F5344CB8AC3E}">
        <p14:creationId xmlns:p14="http://schemas.microsoft.com/office/powerpoint/2010/main" val="34527752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Office Support</a:t>
            </a:r>
          </a:p>
        </p:txBody>
      </p:sp>
      <p:sp>
        <p:nvSpPr>
          <p:cNvPr id="3" name="Content Placeholder 2"/>
          <p:cNvSpPr>
            <a:spLocks noGrp="1"/>
          </p:cNvSpPr>
          <p:nvPr>
            <p:ph idx="1"/>
          </p:nvPr>
        </p:nvSpPr>
        <p:spPr>
          <a:xfrm>
            <a:off x="744070" y="1520939"/>
            <a:ext cx="10515600" cy="4382903"/>
          </a:xfrm>
        </p:spPr>
        <p:txBody>
          <a:bodyPr>
            <a:normAutofit/>
          </a:bodyPr>
          <a:lstStyle/>
          <a:p>
            <a:pPr marL="355600" indent="-342900">
              <a:lnSpc>
                <a:spcPct val="100000"/>
              </a:lnSpc>
              <a:spcAft>
                <a:spcPts val="600"/>
              </a:spcAft>
              <a:buClr>
                <a:srgbClr val="71A276"/>
              </a:buClr>
              <a:buSzPct val="70312"/>
              <a:tabLst>
                <a:tab pos="305435" algn="l"/>
              </a:tabLst>
            </a:pPr>
            <a:r>
              <a:rPr lang="en-US" dirty="0"/>
              <a:t>Ms. Lisa Ouradnik- USPFO Comptroller (701) 333-2213 </a:t>
            </a:r>
          </a:p>
          <a:p>
            <a:pPr marL="355600" indent="-342900">
              <a:lnSpc>
                <a:spcPct val="100000"/>
              </a:lnSpc>
              <a:spcAft>
                <a:spcPts val="600"/>
              </a:spcAft>
              <a:buClr>
                <a:srgbClr val="71A276"/>
              </a:buClr>
              <a:buSzPct val="70312"/>
              <a:tabLst>
                <a:tab pos="305435" algn="l"/>
              </a:tabLst>
            </a:pPr>
            <a:r>
              <a:rPr lang="en-US" dirty="0"/>
              <a:t>Mr. Wakely Pister- USPFO DTS Administrator (701) 333-2211</a:t>
            </a:r>
          </a:p>
          <a:p>
            <a:pPr marL="355600" indent="-342900">
              <a:lnSpc>
                <a:spcPct val="100000"/>
              </a:lnSpc>
              <a:spcAft>
                <a:spcPts val="600"/>
              </a:spcAft>
              <a:buClr>
                <a:srgbClr val="71A276"/>
              </a:buClr>
              <a:buSzPct val="70312"/>
              <a:tabLst>
                <a:tab pos="305435" algn="l"/>
              </a:tabLst>
            </a:pPr>
            <a:r>
              <a:rPr lang="en-US" dirty="0"/>
              <a:t>Mr. Tim Briese Financial Services Specialist (701) 333-2055 </a:t>
            </a:r>
          </a:p>
          <a:p>
            <a:pPr marL="355600" indent="-342900">
              <a:lnSpc>
                <a:spcPct val="100000"/>
              </a:lnSpc>
              <a:spcAft>
                <a:spcPts val="600"/>
              </a:spcAft>
              <a:buClr>
                <a:srgbClr val="71A276"/>
              </a:buClr>
              <a:buSzPct val="70312"/>
              <a:tabLst>
                <a:tab pos="305435" algn="l"/>
              </a:tabLst>
            </a:pPr>
            <a:r>
              <a:rPr lang="en-US" dirty="0" err="1"/>
              <a:t>Mr</a:t>
            </a:r>
            <a:r>
              <a:rPr lang="en-US" dirty="0"/>
              <a:t> Russ Zuraff- USPFO Data Processing Manager (701) 333-2125 </a:t>
            </a:r>
          </a:p>
          <a:p>
            <a:pPr marL="355600" indent="-342900">
              <a:spcAft>
                <a:spcPts val="600"/>
              </a:spcAft>
              <a:buClr>
                <a:srgbClr val="71A276"/>
              </a:buClr>
              <a:buSzPct val="70312"/>
              <a:tabLst>
                <a:tab pos="305435" algn="l"/>
              </a:tabLst>
            </a:pPr>
            <a:r>
              <a:rPr lang="en-US" dirty="0"/>
              <a:t>Mr. John Norway- USPFO Chief Contracting Officer (701) 333-2295  </a:t>
            </a:r>
          </a:p>
          <a:p>
            <a:pPr marL="355600" indent="-342900">
              <a:spcAft>
                <a:spcPts val="600"/>
              </a:spcAft>
              <a:buClr>
                <a:srgbClr val="71A276"/>
              </a:buClr>
              <a:buSzPct val="70312"/>
              <a:tabLst>
                <a:tab pos="305435" algn="l"/>
              </a:tabLst>
            </a:pPr>
            <a:r>
              <a:rPr lang="en-US" dirty="0"/>
              <a:t>MSG Lee Peterson- Warehouse Operations (701) 333-3047</a:t>
            </a:r>
          </a:p>
          <a:p>
            <a:pPr marL="355600" indent="-342900">
              <a:spcAft>
                <a:spcPts val="600"/>
              </a:spcAft>
              <a:buClr>
                <a:srgbClr val="71A276"/>
              </a:buClr>
              <a:buSzPct val="70312"/>
              <a:tabLst>
                <a:tab pos="305435" algn="l"/>
              </a:tabLst>
            </a:pPr>
            <a:r>
              <a:rPr lang="en-US" dirty="0"/>
              <a:t>SFC David Reed- Ammunition Supply Point (701) 665-7587</a:t>
            </a:r>
          </a:p>
          <a:p>
            <a:pPr marL="0" indent="0">
              <a:buNone/>
            </a:pPr>
            <a:endParaRPr lang="en-US" dirty="0"/>
          </a:p>
        </p:txBody>
      </p:sp>
    </p:spTree>
    <p:extLst>
      <p:ext uri="{BB962C8B-B14F-4D97-AF65-F5344CB8AC3E}">
        <p14:creationId xmlns:p14="http://schemas.microsoft.com/office/powerpoint/2010/main" val="359396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HRO Support</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432043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Human Resource Office Support</a:t>
            </a:r>
          </a:p>
        </p:txBody>
      </p:sp>
      <p:sp>
        <p:nvSpPr>
          <p:cNvPr id="3" name="Content Placeholder 2"/>
          <p:cNvSpPr>
            <a:spLocks noGrp="1"/>
          </p:cNvSpPr>
          <p:nvPr>
            <p:ph idx="1"/>
          </p:nvPr>
        </p:nvSpPr>
        <p:spPr>
          <a:xfrm>
            <a:off x="744070" y="1520939"/>
            <a:ext cx="10515600" cy="4382903"/>
          </a:xfrm>
        </p:spPr>
        <p:txBody>
          <a:bodyPr>
            <a:normAutofit fontScale="77500" lnSpcReduction="20000"/>
          </a:bodyPr>
          <a:lstStyle/>
          <a:p>
            <a:pPr marL="355600" indent="-342900">
              <a:lnSpc>
                <a:spcPct val="100000"/>
              </a:lnSpc>
              <a:spcAft>
                <a:spcPts val="600"/>
              </a:spcAft>
              <a:buClr>
                <a:srgbClr val="71A276"/>
              </a:buClr>
              <a:buSzPct val="70312"/>
              <a:tabLst>
                <a:tab pos="305435" algn="l"/>
              </a:tabLst>
            </a:pPr>
            <a:r>
              <a:rPr lang="en-US" sz="2900" dirty="0"/>
              <a:t>COL Dan Murphy - HRO</a:t>
            </a:r>
          </a:p>
          <a:p>
            <a:pPr marL="355600" indent="-342900">
              <a:lnSpc>
                <a:spcPct val="100000"/>
              </a:lnSpc>
              <a:spcAft>
                <a:spcPts val="600"/>
              </a:spcAft>
              <a:buClr>
                <a:srgbClr val="71A276"/>
              </a:buClr>
              <a:buSzPct val="70312"/>
              <a:tabLst>
                <a:tab pos="305435" algn="l"/>
              </a:tabLst>
            </a:pPr>
            <a:r>
              <a:rPr lang="en-US" sz="2900" dirty="0"/>
              <a:t>CW2 Carina Wittmier – AGR support</a:t>
            </a:r>
          </a:p>
          <a:p>
            <a:pPr marL="355600" indent="-342900">
              <a:lnSpc>
                <a:spcPct val="100000"/>
              </a:lnSpc>
              <a:spcAft>
                <a:spcPts val="600"/>
              </a:spcAft>
              <a:buClr>
                <a:srgbClr val="71A276"/>
              </a:buClr>
              <a:buSzPct val="70312"/>
              <a:tabLst>
                <a:tab pos="305435" algn="l"/>
              </a:tabLst>
            </a:pPr>
            <a:r>
              <a:rPr lang="en-US" sz="2900" dirty="0"/>
              <a:t>SFC Emily Kliniske– AGR support</a:t>
            </a:r>
          </a:p>
          <a:p>
            <a:pPr marL="355600" indent="-342900">
              <a:lnSpc>
                <a:spcPct val="100000"/>
              </a:lnSpc>
              <a:spcAft>
                <a:spcPts val="600"/>
              </a:spcAft>
              <a:buClr>
                <a:srgbClr val="71A276"/>
              </a:buClr>
              <a:buSzPct val="70312"/>
              <a:tabLst>
                <a:tab pos="305435" algn="l"/>
              </a:tabLst>
            </a:pPr>
            <a:r>
              <a:rPr lang="en-US" sz="2900" dirty="0"/>
              <a:t>SSG Nicole Reimer– AGR support</a:t>
            </a:r>
          </a:p>
          <a:p>
            <a:pPr marL="355600" indent="-342900">
              <a:lnSpc>
                <a:spcPct val="100000"/>
              </a:lnSpc>
              <a:spcAft>
                <a:spcPts val="600"/>
              </a:spcAft>
              <a:buClr>
                <a:srgbClr val="71A276"/>
              </a:buClr>
              <a:buSzPct val="70312"/>
              <a:tabLst>
                <a:tab pos="305435" algn="l"/>
              </a:tabLst>
            </a:pPr>
            <a:r>
              <a:rPr lang="en-US" sz="2900" dirty="0"/>
              <a:t>Mr. Kevin Pudwill – Deputy HRO</a:t>
            </a:r>
          </a:p>
          <a:p>
            <a:pPr marL="355600" indent="-342900">
              <a:spcAft>
                <a:spcPts val="600"/>
              </a:spcAft>
              <a:buClr>
                <a:srgbClr val="71A276"/>
              </a:buClr>
              <a:buSzPct val="70312"/>
              <a:tabLst>
                <a:tab pos="305435" algn="l"/>
              </a:tabLst>
            </a:pPr>
            <a:r>
              <a:rPr lang="en-US" sz="2900" dirty="0"/>
              <a:t>Ms. Hope Boschee - Benefits</a:t>
            </a:r>
          </a:p>
          <a:p>
            <a:pPr marL="355600" indent="-342900">
              <a:spcAft>
                <a:spcPts val="600"/>
              </a:spcAft>
              <a:buClr>
                <a:srgbClr val="71A276"/>
              </a:buClr>
              <a:buSzPct val="70312"/>
              <a:tabLst>
                <a:tab pos="305435" algn="l"/>
              </a:tabLst>
            </a:pPr>
            <a:r>
              <a:rPr lang="en-US" sz="2900" dirty="0"/>
              <a:t>Ms. </a:t>
            </a:r>
            <a:r>
              <a:rPr lang="en-US" sz="2900"/>
              <a:t>Katrina Mickelsen - Staffing</a:t>
            </a:r>
            <a:endParaRPr lang="en-US" sz="2900" dirty="0"/>
          </a:p>
          <a:p>
            <a:pPr marL="355600" indent="-342900">
              <a:lnSpc>
                <a:spcPct val="100000"/>
              </a:lnSpc>
              <a:spcAft>
                <a:spcPts val="600"/>
              </a:spcAft>
              <a:buClr>
                <a:srgbClr val="71A276"/>
              </a:buClr>
              <a:buSzPct val="70312"/>
              <a:tabLst>
                <a:tab pos="305435" algn="l"/>
              </a:tabLst>
            </a:pPr>
            <a:r>
              <a:rPr lang="en-US" sz="2900" dirty="0"/>
              <a:t>TSgt Ashlynn Wendel – Fargo ANG AGR</a:t>
            </a:r>
          </a:p>
          <a:p>
            <a:pPr marL="355600" indent="-342900">
              <a:lnSpc>
                <a:spcPct val="100000"/>
              </a:lnSpc>
              <a:spcAft>
                <a:spcPts val="600"/>
              </a:spcAft>
              <a:buClr>
                <a:srgbClr val="71A276"/>
              </a:buClr>
              <a:buSzPct val="70312"/>
              <a:tabLst>
                <a:tab pos="305435" algn="l"/>
              </a:tabLst>
            </a:pPr>
            <a:r>
              <a:rPr lang="en-US" sz="2900" dirty="0"/>
              <a:t>Capt. Chloe Nelson – Fargo ANG Tech</a:t>
            </a:r>
          </a:p>
          <a:p>
            <a:endParaRPr lang="en-US" dirty="0"/>
          </a:p>
        </p:txBody>
      </p:sp>
    </p:spTree>
    <p:extLst>
      <p:ext uri="{BB962C8B-B14F-4D97-AF65-F5344CB8AC3E}">
        <p14:creationId xmlns:p14="http://schemas.microsoft.com/office/powerpoint/2010/main" val="11061441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Human Resource Office Support</a:t>
            </a:r>
          </a:p>
        </p:txBody>
      </p:sp>
      <p:sp>
        <p:nvSpPr>
          <p:cNvPr id="3" name="Content Placeholder 2"/>
          <p:cNvSpPr>
            <a:spLocks noGrp="1"/>
          </p:cNvSpPr>
          <p:nvPr>
            <p:ph idx="1"/>
          </p:nvPr>
        </p:nvSpPr>
        <p:spPr>
          <a:xfrm>
            <a:off x="744070" y="1520940"/>
            <a:ext cx="10515600" cy="3796014"/>
          </a:xfrm>
        </p:spPr>
        <p:txBody>
          <a:bodyPr/>
          <a:lstStyle/>
          <a:p>
            <a:r>
              <a:rPr lang="en-US"/>
              <a:t>Limited HRO Staff will:</a:t>
            </a:r>
          </a:p>
          <a:p>
            <a:endParaRPr lang="en-US"/>
          </a:p>
          <a:p>
            <a:pPr lvl="1"/>
            <a:r>
              <a:rPr lang="en-US">
                <a:solidFill>
                  <a:schemeClr val="tx1"/>
                </a:solidFill>
              </a:rPr>
              <a:t>Be available to answer individual questions and concerns before and during the furlough.</a:t>
            </a:r>
          </a:p>
          <a:p>
            <a:pPr lvl="1"/>
            <a:endParaRPr lang="en-US">
              <a:solidFill>
                <a:schemeClr val="tx1"/>
              </a:solidFill>
            </a:endParaRPr>
          </a:p>
          <a:p>
            <a:pPr lvl="1"/>
            <a:r>
              <a:rPr lang="en-US">
                <a:solidFill>
                  <a:schemeClr val="tx1"/>
                </a:solidFill>
              </a:rPr>
              <a:t>Post updates on the HRO page of GKN, the Air Guard SharePoint and the public NDNG website – </a:t>
            </a:r>
            <a:r>
              <a:rPr lang="en-US" b="1">
                <a:solidFill>
                  <a:schemeClr val="accent2">
                    <a:lumMod val="50000"/>
                  </a:schemeClr>
                </a:solidFill>
              </a:rPr>
              <a:t>http://www.ndguard.nd.gov</a:t>
            </a:r>
          </a:p>
        </p:txBody>
      </p:sp>
    </p:spTree>
    <p:extLst>
      <p:ext uri="{BB962C8B-B14F-4D97-AF65-F5344CB8AC3E}">
        <p14:creationId xmlns:p14="http://schemas.microsoft.com/office/powerpoint/2010/main" val="17110734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North Dakota National Guard Public</a:t>
            </a:r>
            <a:br>
              <a:rPr lang="en-US"/>
            </a:br>
            <a:r>
              <a:rPr lang="en-US"/>
              <a:t>Website</a:t>
            </a:r>
          </a:p>
        </p:txBody>
      </p:sp>
      <p:sp>
        <p:nvSpPr>
          <p:cNvPr id="3" name="Content Placeholder 2"/>
          <p:cNvSpPr>
            <a:spLocks noGrp="1"/>
          </p:cNvSpPr>
          <p:nvPr>
            <p:ph idx="1"/>
          </p:nvPr>
        </p:nvSpPr>
        <p:spPr>
          <a:xfrm>
            <a:off x="744070" y="1471448"/>
            <a:ext cx="10515600" cy="4866290"/>
          </a:xfrm>
        </p:spPr>
        <p:txBody>
          <a:bodyPr>
            <a:normAutofit/>
          </a:bodyPr>
          <a:lstStyle/>
          <a:p>
            <a:r>
              <a:rPr lang="en-US" dirty="0"/>
              <a:t>2026 NG Employee  Excepted or Exempt From Furlough Notice Memorandum</a:t>
            </a:r>
          </a:p>
          <a:p>
            <a:r>
              <a:rPr lang="en-US" dirty="0"/>
              <a:t>2026 NG Employee Furlough Notice</a:t>
            </a:r>
          </a:p>
          <a:p>
            <a:r>
              <a:rPr lang="en-US" dirty="0"/>
              <a:t>SF 8 Army Unemployment Form</a:t>
            </a:r>
          </a:p>
          <a:p>
            <a:r>
              <a:rPr lang="en-US" dirty="0"/>
              <a:t>SF 8 Air Unemployment Form</a:t>
            </a:r>
          </a:p>
          <a:p>
            <a:r>
              <a:rPr lang="en-US" dirty="0"/>
              <a:t>Q &amp; A Federal Employee Benefits</a:t>
            </a:r>
          </a:p>
          <a:p>
            <a:r>
              <a:rPr lang="en-US" dirty="0"/>
              <a:t>North Dakota Unemployment Insurance – Claimant Guide</a:t>
            </a:r>
          </a:p>
          <a:p>
            <a:r>
              <a:rPr lang="en-US" dirty="0"/>
              <a:t>MSPB Optional Form 185</a:t>
            </a:r>
          </a:p>
          <a:p>
            <a:r>
              <a:rPr lang="en-US" dirty="0"/>
              <a:t>MSPB Regulation</a:t>
            </a:r>
          </a:p>
          <a:p>
            <a:r>
              <a:rPr lang="en-US" dirty="0"/>
              <a:t>DCPAS Shutdown Furlough FAQ (December 2024)</a:t>
            </a:r>
          </a:p>
        </p:txBody>
      </p:sp>
    </p:spTree>
    <p:extLst>
      <p:ext uri="{BB962C8B-B14F-4D97-AF65-F5344CB8AC3E}">
        <p14:creationId xmlns:p14="http://schemas.microsoft.com/office/powerpoint/2010/main" val="3709686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Orderly Shutdown Requirements</a:t>
            </a:r>
          </a:p>
        </p:txBody>
      </p:sp>
      <p:sp>
        <p:nvSpPr>
          <p:cNvPr id="3" name="Content Placeholder 2"/>
          <p:cNvSpPr>
            <a:spLocks noGrp="1"/>
          </p:cNvSpPr>
          <p:nvPr>
            <p:ph idx="1"/>
          </p:nvPr>
        </p:nvSpPr>
        <p:spPr>
          <a:xfrm>
            <a:off x="744070" y="1520940"/>
            <a:ext cx="10515600" cy="4468380"/>
          </a:xfrm>
        </p:spPr>
        <p:txBody>
          <a:bodyPr>
            <a:normAutofit lnSpcReduction="10000"/>
          </a:bodyPr>
          <a:lstStyle/>
          <a:p>
            <a:r>
              <a:rPr lang="en-US"/>
              <a:t>Federal civilian employees allowed 3-4 hours at work on the </a:t>
            </a:r>
            <a:r>
              <a:rPr lang="en-US" b="1">
                <a:solidFill>
                  <a:schemeClr val="accent2">
                    <a:lumMod val="50000"/>
                  </a:schemeClr>
                </a:solidFill>
              </a:rPr>
              <a:t>first workday after shutdown</a:t>
            </a:r>
          </a:p>
          <a:p>
            <a:r>
              <a:rPr lang="en-US" u="sng"/>
              <a:t>No work should be conducted at this time</a:t>
            </a:r>
          </a:p>
          <a:p>
            <a:r>
              <a:rPr lang="en-US"/>
              <a:t>Code ATAAPS for duties already performed prior to shutdown and code KE for remaining days of pay period and concur timecard</a:t>
            </a:r>
          </a:p>
          <a:p>
            <a:r>
              <a:rPr lang="en-US"/>
              <a:t>Place out-of-office messages on phone and email</a:t>
            </a:r>
          </a:p>
          <a:p>
            <a:r>
              <a:rPr lang="en-US"/>
              <a:t>Shutdown computers/ monitors</a:t>
            </a:r>
          </a:p>
          <a:p>
            <a:r>
              <a:rPr lang="en-US"/>
              <a:t>Clean up work area/ secure files</a:t>
            </a:r>
          </a:p>
          <a:p>
            <a:r>
              <a:rPr lang="en-US"/>
              <a:t>Provide supervisor with contact information</a:t>
            </a:r>
          </a:p>
          <a:p>
            <a:r>
              <a:rPr lang="en-US"/>
              <a:t>Collect personal effects and take home</a:t>
            </a:r>
          </a:p>
          <a:p>
            <a:r>
              <a:rPr lang="en-US"/>
              <a:t>Depart work site</a:t>
            </a:r>
          </a:p>
        </p:txBody>
      </p:sp>
    </p:spTree>
    <p:extLst>
      <p:ext uri="{BB962C8B-B14F-4D97-AF65-F5344CB8AC3E}">
        <p14:creationId xmlns:p14="http://schemas.microsoft.com/office/powerpoint/2010/main" val="39899159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Orderly Shutdown Requirements</a:t>
            </a:r>
          </a:p>
        </p:txBody>
      </p:sp>
      <p:sp>
        <p:nvSpPr>
          <p:cNvPr id="3" name="Content Placeholder 2"/>
          <p:cNvSpPr>
            <a:spLocks noGrp="1"/>
          </p:cNvSpPr>
          <p:nvPr>
            <p:ph idx="1"/>
          </p:nvPr>
        </p:nvSpPr>
        <p:spPr>
          <a:xfrm>
            <a:off x="744070" y="1520939"/>
            <a:ext cx="10515600" cy="4382319"/>
          </a:xfrm>
        </p:spPr>
        <p:txBody>
          <a:bodyPr>
            <a:normAutofit/>
          </a:bodyPr>
          <a:lstStyle/>
          <a:p>
            <a:r>
              <a:rPr lang="en-US" b="1">
                <a:solidFill>
                  <a:srgbClr val="0070C0"/>
                </a:solidFill>
              </a:rPr>
              <a:t>Non-excepted</a:t>
            </a:r>
            <a:r>
              <a:rPr lang="en-US"/>
              <a:t> federal civilian employees will be issued the following from their supervisor:</a:t>
            </a:r>
          </a:p>
          <a:p>
            <a:pPr lvl="1"/>
            <a:r>
              <a:rPr lang="en-US">
                <a:solidFill>
                  <a:schemeClr val="tx1"/>
                </a:solidFill>
              </a:rPr>
              <a:t>Notice of Decision to Furlough Memorandum</a:t>
            </a:r>
            <a:endParaRPr lang="en-US">
              <a:solidFill>
                <a:schemeClr val="tx1"/>
              </a:solidFill>
              <a:highlight>
                <a:srgbClr val="FFFF00"/>
              </a:highlight>
            </a:endParaRPr>
          </a:p>
          <a:p>
            <a:pPr lvl="1"/>
            <a:r>
              <a:rPr lang="en-US">
                <a:solidFill>
                  <a:schemeClr val="tx1"/>
                </a:solidFill>
              </a:rPr>
              <a:t>SF 8 – Unemployment Compensation for Federal Employees</a:t>
            </a:r>
          </a:p>
          <a:p>
            <a:endParaRPr lang="en-US"/>
          </a:p>
          <a:p>
            <a:r>
              <a:rPr lang="en-US"/>
              <a:t>This furlough is NOT an adverse action.</a:t>
            </a:r>
          </a:p>
          <a:p>
            <a:endParaRPr lang="en-US"/>
          </a:p>
          <a:p>
            <a:r>
              <a:rPr lang="en-US"/>
              <a:t>Those employees who regularly scheduled workday is </a:t>
            </a:r>
            <a:r>
              <a:rPr lang="en-US">
                <a:solidFill>
                  <a:srgbClr val="0070C0"/>
                </a:solidFill>
              </a:rPr>
              <a:t>1 October </a:t>
            </a:r>
            <a:r>
              <a:rPr lang="en-US"/>
              <a:t>will report on that day and be provided this presentation and sign the appropriate documents.</a:t>
            </a:r>
          </a:p>
        </p:txBody>
      </p:sp>
    </p:spTree>
    <p:extLst>
      <p:ext uri="{BB962C8B-B14F-4D97-AF65-F5344CB8AC3E}">
        <p14:creationId xmlns:p14="http://schemas.microsoft.com/office/powerpoint/2010/main" val="3739972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904"/>
            <a:ext cx="10515600" cy="1043857"/>
          </a:xfrm>
        </p:spPr>
        <p:txBody>
          <a:bodyPr/>
          <a:lstStyle/>
          <a:p>
            <a:r>
              <a:rPr lang="en-US"/>
              <a:t>Agenda</a:t>
            </a:r>
          </a:p>
        </p:txBody>
      </p:sp>
      <p:sp>
        <p:nvSpPr>
          <p:cNvPr id="3" name="Content Placeholder 2"/>
          <p:cNvSpPr>
            <a:spLocks noGrp="1"/>
          </p:cNvSpPr>
          <p:nvPr>
            <p:ph idx="1"/>
          </p:nvPr>
        </p:nvSpPr>
        <p:spPr>
          <a:xfrm>
            <a:off x="838200" y="1534386"/>
            <a:ext cx="10515600" cy="3796014"/>
          </a:xfrm>
        </p:spPr>
        <p:txBody>
          <a:bodyPr/>
          <a:lstStyle/>
          <a:p>
            <a:r>
              <a:rPr lang="en-US"/>
              <a:t>Absence of Appropriations</a:t>
            </a:r>
          </a:p>
          <a:p>
            <a:r>
              <a:rPr lang="en-US"/>
              <a:t>Agency Actions</a:t>
            </a:r>
          </a:p>
          <a:p>
            <a:r>
              <a:rPr lang="en-US"/>
              <a:t>Excepted Activities</a:t>
            </a:r>
          </a:p>
          <a:p>
            <a:r>
              <a:rPr lang="en-US"/>
              <a:t>Potential NDNG Excepted Activities</a:t>
            </a:r>
          </a:p>
          <a:p>
            <a:r>
              <a:rPr lang="en-US"/>
              <a:t>Determining Excepted Personnel</a:t>
            </a:r>
          </a:p>
          <a:p>
            <a:r>
              <a:rPr lang="en-US"/>
              <a:t>Furlough Impacts on Federal Civilian Employees</a:t>
            </a:r>
          </a:p>
          <a:p>
            <a:r>
              <a:rPr lang="en-US"/>
              <a:t>Financial Assistance</a:t>
            </a:r>
          </a:p>
          <a:p>
            <a:r>
              <a:rPr lang="en-US"/>
              <a:t>Within Rate Increases</a:t>
            </a:r>
          </a:p>
        </p:txBody>
      </p:sp>
    </p:spTree>
    <p:extLst>
      <p:ext uri="{BB962C8B-B14F-4D97-AF65-F5344CB8AC3E}">
        <p14:creationId xmlns:p14="http://schemas.microsoft.com/office/powerpoint/2010/main" val="5874832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Orderly Shutdown Requirements</a:t>
            </a:r>
          </a:p>
        </p:txBody>
      </p:sp>
      <p:sp>
        <p:nvSpPr>
          <p:cNvPr id="3" name="Content Placeholder 2"/>
          <p:cNvSpPr>
            <a:spLocks noGrp="1"/>
          </p:cNvSpPr>
          <p:nvPr>
            <p:ph idx="1"/>
          </p:nvPr>
        </p:nvSpPr>
        <p:spPr>
          <a:xfrm>
            <a:off x="744070" y="1520940"/>
            <a:ext cx="10515600" cy="4530236"/>
          </a:xfrm>
        </p:spPr>
        <p:txBody>
          <a:bodyPr>
            <a:normAutofit lnSpcReduction="10000"/>
          </a:bodyPr>
          <a:lstStyle/>
          <a:p>
            <a:pPr marL="0" indent="0">
              <a:buNone/>
            </a:pPr>
            <a:r>
              <a:rPr lang="en-US" u="sng"/>
              <a:t>Supervisors</a:t>
            </a:r>
            <a:r>
              <a:rPr lang="en-US"/>
              <a:t>:</a:t>
            </a:r>
          </a:p>
          <a:p>
            <a:pPr marL="0" indent="0">
              <a:buNone/>
            </a:pPr>
            <a:endParaRPr lang="en-US"/>
          </a:p>
          <a:p>
            <a:r>
              <a:rPr lang="en-US"/>
              <a:t>Will have each federal civilian employee sign the Notice of Decision to Furlough Due to a Lapse in Appropriation Memorandum.  Electronically return to HRO.</a:t>
            </a:r>
          </a:p>
          <a:p>
            <a:r>
              <a:rPr lang="en-US">
                <a:solidFill>
                  <a:srgbClr val="FF0000"/>
                </a:solidFill>
              </a:rPr>
              <a:t>All federal employees includes those on ABSENT-US or any leave status.</a:t>
            </a:r>
          </a:p>
          <a:p>
            <a:r>
              <a:rPr lang="en-US"/>
              <a:t>Provide e-mail acknowledgement to HRO for those employees that are unavailable to attend/sign in person.  Electronic signatures are accepted.</a:t>
            </a:r>
          </a:p>
          <a:p>
            <a:pPr marL="0" indent="0">
              <a:buNone/>
            </a:pPr>
            <a:endParaRPr lang="en-US"/>
          </a:p>
          <a:p>
            <a:pPr marL="0" indent="0">
              <a:buNone/>
            </a:pPr>
            <a:r>
              <a:rPr lang="en-US"/>
              <a:t>	</a:t>
            </a:r>
            <a:r>
              <a:rPr lang="en-US" b="1">
                <a:solidFill>
                  <a:schemeClr val="accent2">
                    <a:lumMod val="50000"/>
                  </a:schemeClr>
                </a:solidFill>
              </a:rPr>
              <a:t>NG ND NDARNG List HRO SF-52: </a:t>
            </a:r>
          </a:p>
          <a:p>
            <a:pPr marL="0" indent="0">
              <a:buNone/>
            </a:pPr>
            <a:r>
              <a:rPr lang="en-US" b="1">
                <a:solidFill>
                  <a:schemeClr val="accent2">
                    <a:lumMod val="50000"/>
                  </a:schemeClr>
                </a:solidFill>
              </a:rPr>
              <a:t>	</a:t>
            </a:r>
            <a:r>
              <a:rPr lang="en-US" b="1">
                <a:solidFill>
                  <a:srgbClr val="0070C0"/>
                </a:solidFill>
              </a:rPr>
              <a:t>ng.nd.ndarng.list.hro-sf-52@army.mil</a:t>
            </a:r>
          </a:p>
        </p:txBody>
      </p:sp>
    </p:spTree>
    <p:extLst>
      <p:ext uri="{BB962C8B-B14F-4D97-AF65-F5344CB8AC3E}">
        <p14:creationId xmlns:p14="http://schemas.microsoft.com/office/powerpoint/2010/main" val="20060193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Questions?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06656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lstStyle/>
          <a:p>
            <a:r>
              <a:rPr lang="en-US"/>
              <a:t>Agenda</a:t>
            </a:r>
          </a:p>
        </p:txBody>
      </p:sp>
      <p:sp>
        <p:nvSpPr>
          <p:cNvPr id="3" name="Content Placeholder 2"/>
          <p:cNvSpPr>
            <a:spLocks noGrp="1"/>
          </p:cNvSpPr>
          <p:nvPr>
            <p:ph idx="1"/>
          </p:nvPr>
        </p:nvSpPr>
        <p:spPr>
          <a:xfrm>
            <a:off x="838200" y="1507493"/>
            <a:ext cx="10515600" cy="3796014"/>
          </a:xfrm>
        </p:spPr>
        <p:txBody>
          <a:bodyPr>
            <a:normAutofit/>
          </a:bodyPr>
          <a:lstStyle/>
          <a:p>
            <a:r>
              <a:rPr lang="en-US"/>
              <a:t>Furlough Impacts on Army &amp; Air AGRs/ FTNGD/ MPA</a:t>
            </a:r>
          </a:p>
          <a:p>
            <a:r>
              <a:rPr lang="en-US"/>
              <a:t>Furlough Impacts on IDT</a:t>
            </a:r>
          </a:p>
          <a:p>
            <a:r>
              <a:rPr lang="en-US"/>
              <a:t>Furlough Impacts on PCS/ TDY</a:t>
            </a:r>
          </a:p>
          <a:p>
            <a:r>
              <a:rPr lang="en-US"/>
              <a:t>Contractor Employees &amp; Federally Reimbursed State Employees</a:t>
            </a:r>
          </a:p>
          <a:p>
            <a:r>
              <a:rPr lang="en-US"/>
              <a:t>USPFO Guidance</a:t>
            </a:r>
          </a:p>
          <a:p>
            <a:r>
              <a:rPr lang="en-US"/>
              <a:t>Human Resource Office Support</a:t>
            </a:r>
          </a:p>
          <a:p>
            <a:r>
              <a:rPr lang="en-US"/>
              <a:t>Orderly Shutdown Requirements</a:t>
            </a:r>
          </a:p>
          <a:p>
            <a:r>
              <a:rPr lang="en-US"/>
              <a:t>Questions</a:t>
            </a:r>
          </a:p>
        </p:txBody>
      </p:sp>
    </p:spTree>
    <p:extLst>
      <p:ext uri="{BB962C8B-B14F-4D97-AF65-F5344CB8AC3E}">
        <p14:creationId xmlns:p14="http://schemas.microsoft.com/office/powerpoint/2010/main" val="3546280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904"/>
            <a:ext cx="10515600" cy="1043857"/>
          </a:xfrm>
        </p:spPr>
        <p:txBody>
          <a:bodyPr/>
          <a:lstStyle/>
          <a:p>
            <a:r>
              <a:rPr lang="en-US"/>
              <a:t>Absence of Appropriation</a:t>
            </a:r>
          </a:p>
        </p:txBody>
      </p:sp>
      <p:sp>
        <p:nvSpPr>
          <p:cNvPr id="3" name="Content Placeholder 2"/>
          <p:cNvSpPr>
            <a:spLocks noGrp="1"/>
          </p:cNvSpPr>
          <p:nvPr>
            <p:ph idx="1"/>
          </p:nvPr>
        </p:nvSpPr>
        <p:spPr>
          <a:xfrm>
            <a:off x="838200" y="1789881"/>
            <a:ext cx="10515600" cy="3796014"/>
          </a:xfrm>
        </p:spPr>
        <p:txBody>
          <a:bodyPr/>
          <a:lstStyle/>
          <a:p>
            <a:pPr marL="0" indent="0" algn="ctr">
              <a:buNone/>
            </a:pPr>
            <a:r>
              <a:rPr lang="en-US" sz="3200" spc="-5"/>
              <a:t>Whe</a:t>
            </a:r>
            <a:r>
              <a:rPr lang="en-US" sz="3200"/>
              <a:t>n</a:t>
            </a:r>
            <a:r>
              <a:rPr lang="en-US" sz="3200" spc="-15"/>
              <a:t> </a:t>
            </a:r>
            <a:r>
              <a:rPr lang="en-US" sz="3200"/>
              <a:t>con</a:t>
            </a:r>
            <a:r>
              <a:rPr lang="en-US" sz="3200" spc="-5"/>
              <a:t>g</a:t>
            </a:r>
            <a:r>
              <a:rPr lang="en-US" sz="3200" spc="-170"/>
              <a:t>r</a:t>
            </a:r>
            <a:r>
              <a:rPr lang="en-US" sz="3200" spc="-5"/>
              <a:t>es</a:t>
            </a:r>
            <a:r>
              <a:rPr lang="en-US" sz="3200"/>
              <a:t>s</a:t>
            </a:r>
            <a:r>
              <a:rPr lang="en-US" sz="3200" spc="-10"/>
              <a:t> </a:t>
            </a:r>
            <a:r>
              <a:rPr lang="en-US" sz="3200" spc="70"/>
              <a:t>f</a:t>
            </a:r>
            <a:r>
              <a:rPr lang="en-US" sz="3200"/>
              <a:t>ails</a:t>
            </a:r>
            <a:r>
              <a:rPr lang="en-US" sz="3200" spc="-5"/>
              <a:t> </a:t>
            </a:r>
            <a:r>
              <a:rPr lang="en-US" sz="3200"/>
              <a:t>to </a:t>
            </a:r>
            <a:r>
              <a:rPr lang="en-US" sz="3200" spc="-15"/>
              <a:t>e</a:t>
            </a:r>
            <a:r>
              <a:rPr lang="en-US" sz="3200" spc="-5"/>
              <a:t>nact eithe</a:t>
            </a:r>
            <a:r>
              <a:rPr lang="en-US" sz="3200"/>
              <a:t>r</a:t>
            </a:r>
            <a:r>
              <a:rPr lang="en-US" sz="3200" spc="5"/>
              <a:t> </a:t>
            </a:r>
            <a:r>
              <a:rPr lang="en-US" sz="3200" spc="-170"/>
              <a:t>r</a:t>
            </a:r>
            <a:r>
              <a:rPr lang="en-US" sz="3200" spc="-5"/>
              <a:t>egula</a:t>
            </a:r>
            <a:r>
              <a:rPr lang="en-US" sz="3200"/>
              <a:t>r</a:t>
            </a:r>
            <a:r>
              <a:rPr lang="en-US" sz="3200" spc="5"/>
              <a:t> </a:t>
            </a:r>
            <a:r>
              <a:rPr lang="en-US" sz="3200"/>
              <a:t>app</a:t>
            </a:r>
            <a:r>
              <a:rPr lang="en-US" sz="3200" spc="-135"/>
              <a:t>r</a:t>
            </a:r>
            <a:r>
              <a:rPr lang="en-US" sz="3200" spc="-5"/>
              <a:t>op</a:t>
            </a:r>
            <a:r>
              <a:rPr lang="en-US" sz="3200" spc="55"/>
              <a:t>r</a:t>
            </a:r>
            <a:r>
              <a:rPr lang="en-US" sz="3200"/>
              <a:t>iations,</a:t>
            </a:r>
            <a:r>
              <a:rPr lang="en-US" sz="3200" spc="-250"/>
              <a:t> </a:t>
            </a:r>
            <a:r>
              <a:rPr lang="en-US" sz="3200"/>
              <a:t>a conti</a:t>
            </a:r>
            <a:r>
              <a:rPr lang="en-US" sz="3200" spc="-35"/>
              <a:t>n</a:t>
            </a:r>
            <a:r>
              <a:rPr lang="en-US" sz="3200"/>
              <a:t>uing</a:t>
            </a:r>
            <a:r>
              <a:rPr lang="en-US" sz="3200" spc="-25"/>
              <a:t> </a:t>
            </a:r>
            <a:r>
              <a:rPr lang="en-US" sz="3200" spc="-165"/>
              <a:t>r</a:t>
            </a:r>
            <a:r>
              <a:rPr lang="en-US" sz="3200" spc="-5"/>
              <a:t>esolutio</a:t>
            </a:r>
            <a:r>
              <a:rPr lang="en-US" sz="3200"/>
              <a:t>n</a:t>
            </a:r>
            <a:r>
              <a:rPr lang="en-US" sz="3200" spc="10"/>
              <a:t> </a:t>
            </a:r>
            <a:r>
              <a:rPr lang="en-US" sz="3200"/>
              <a:t>(CR) </a:t>
            </a:r>
            <a:r>
              <a:rPr lang="en-US" sz="3200" spc="-5"/>
              <a:t>o</a:t>
            </a:r>
            <a:r>
              <a:rPr lang="en-US" sz="3200"/>
              <a:t>r </a:t>
            </a:r>
            <a:r>
              <a:rPr lang="en-US" sz="3200" spc="-5"/>
              <a:t>needed </a:t>
            </a:r>
            <a:r>
              <a:rPr lang="en-US" sz="3200"/>
              <a:t>supplemental,</a:t>
            </a:r>
            <a:r>
              <a:rPr lang="en-US" sz="3200" spc="-280"/>
              <a:t> </a:t>
            </a:r>
            <a:r>
              <a:rPr lang="en-US" sz="3200" spc="-165"/>
              <a:t>r</a:t>
            </a:r>
            <a:r>
              <a:rPr lang="en-US" sz="3200" spc="-5"/>
              <a:t>esultin</a:t>
            </a:r>
            <a:r>
              <a:rPr lang="en-US" sz="3200"/>
              <a:t>g</a:t>
            </a:r>
            <a:r>
              <a:rPr lang="en-US" sz="3200" spc="10"/>
              <a:t> </a:t>
            </a:r>
            <a:r>
              <a:rPr lang="en-US" sz="3200"/>
              <a:t>in an</a:t>
            </a:r>
            <a:r>
              <a:rPr lang="en-US" sz="3200" spc="-5"/>
              <a:t> </a:t>
            </a:r>
            <a:r>
              <a:rPr lang="en-US" sz="3200"/>
              <a:t>inte</a:t>
            </a:r>
            <a:r>
              <a:rPr lang="en-US" sz="3200" spc="40"/>
              <a:t>rr</a:t>
            </a:r>
            <a:r>
              <a:rPr lang="en-US" sz="3200"/>
              <a:t>uption </a:t>
            </a:r>
            <a:r>
              <a:rPr lang="en-US" sz="3200" spc="-5"/>
              <a:t>o</a:t>
            </a:r>
            <a:r>
              <a:rPr lang="en-US" sz="3200"/>
              <a:t>f f</a:t>
            </a:r>
            <a:r>
              <a:rPr lang="en-US" sz="3200" spc="-15"/>
              <a:t>u</a:t>
            </a:r>
            <a:r>
              <a:rPr lang="en-US" sz="3200" spc="-5"/>
              <a:t>n</a:t>
            </a:r>
            <a:r>
              <a:rPr lang="en-US" sz="3200"/>
              <a:t>d </a:t>
            </a:r>
            <a:r>
              <a:rPr lang="en-US" sz="3200" spc="-65"/>
              <a:t>a</a:t>
            </a:r>
            <a:r>
              <a:rPr lang="en-US" sz="3200" spc="-45"/>
              <a:t>v</a:t>
            </a:r>
            <a:r>
              <a:rPr lang="en-US" sz="3200"/>
              <a:t>ailability</a:t>
            </a:r>
            <a:r>
              <a:rPr lang="en-US" sz="3200" spc="-30"/>
              <a:t> </a:t>
            </a:r>
            <a:r>
              <a:rPr lang="en-US" sz="3200"/>
              <a:t>(a funding</a:t>
            </a:r>
            <a:r>
              <a:rPr lang="en-US" sz="3200" spc="-5"/>
              <a:t> </a:t>
            </a:r>
            <a:r>
              <a:rPr lang="en-US" sz="3200" spc="-55"/>
              <a:t>g</a:t>
            </a:r>
            <a:r>
              <a:rPr lang="en-US" sz="3200"/>
              <a:t>ap).</a:t>
            </a:r>
          </a:p>
          <a:p>
            <a:pPr marL="0" indent="0">
              <a:buNone/>
            </a:pPr>
            <a:endParaRPr lang="en-US"/>
          </a:p>
        </p:txBody>
      </p:sp>
    </p:spTree>
    <p:extLst>
      <p:ext uri="{BB962C8B-B14F-4D97-AF65-F5344CB8AC3E}">
        <p14:creationId xmlns:p14="http://schemas.microsoft.com/office/powerpoint/2010/main" val="1591886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904"/>
            <a:ext cx="10515600" cy="1043857"/>
          </a:xfrm>
        </p:spPr>
        <p:txBody>
          <a:bodyPr/>
          <a:lstStyle/>
          <a:p>
            <a:r>
              <a:rPr lang="en-US"/>
              <a:t>Agency Actions</a:t>
            </a:r>
          </a:p>
        </p:txBody>
      </p:sp>
      <p:sp>
        <p:nvSpPr>
          <p:cNvPr id="3" name="Content Placeholder 2"/>
          <p:cNvSpPr>
            <a:spLocks noGrp="1"/>
          </p:cNvSpPr>
          <p:nvPr>
            <p:ph idx="1"/>
          </p:nvPr>
        </p:nvSpPr>
        <p:spPr>
          <a:xfrm>
            <a:off x="838200" y="1480598"/>
            <a:ext cx="10515600" cy="3796014"/>
          </a:xfrm>
        </p:spPr>
        <p:txBody>
          <a:bodyPr/>
          <a:lstStyle/>
          <a:p>
            <a:r>
              <a:rPr lang="en-US"/>
              <a:t>Agency leadership will develop and maintain plans for an orderly shutdown in the event of the absence of appropriations.</a:t>
            </a:r>
          </a:p>
          <a:p>
            <a:pPr marL="0" indent="0">
              <a:buNone/>
            </a:pPr>
            <a:endParaRPr lang="en-US"/>
          </a:p>
          <a:p>
            <a:r>
              <a:rPr lang="en-US"/>
              <a:t>Agency leadership will make the determination of “excepted” and “non-excepted activities”.</a:t>
            </a:r>
          </a:p>
          <a:p>
            <a:pPr marL="0" indent="0">
              <a:buNone/>
            </a:pPr>
            <a:endParaRPr lang="en-US"/>
          </a:p>
          <a:p>
            <a:pPr lvl="1"/>
            <a:r>
              <a:rPr lang="en-US" b="1">
                <a:solidFill>
                  <a:srgbClr val="0070C0"/>
                </a:solidFill>
              </a:rPr>
              <a:t>Excepted</a:t>
            </a:r>
            <a:r>
              <a:rPr lang="en-US"/>
              <a:t> </a:t>
            </a:r>
            <a:r>
              <a:rPr lang="en-US">
                <a:solidFill>
                  <a:schemeClr val="tx1"/>
                </a:solidFill>
              </a:rPr>
              <a:t>activity are those activities that must continue during a government shutdown.  (i.e. activities to maintain national security, protect life and property; etc.)</a:t>
            </a:r>
          </a:p>
          <a:p>
            <a:pPr lvl="1"/>
            <a:r>
              <a:rPr lang="en-US" b="1">
                <a:solidFill>
                  <a:srgbClr val="0070C0"/>
                </a:solidFill>
              </a:rPr>
              <a:t>Non-excepted</a:t>
            </a:r>
            <a:r>
              <a:rPr lang="en-US"/>
              <a:t> </a:t>
            </a:r>
            <a:r>
              <a:rPr lang="en-US">
                <a:solidFill>
                  <a:schemeClr val="tx1"/>
                </a:solidFill>
              </a:rPr>
              <a:t>activity are activities that are suspended during a government shutdown.</a:t>
            </a:r>
          </a:p>
        </p:txBody>
      </p:sp>
    </p:spTree>
    <p:extLst>
      <p:ext uri="{BB962C8B-B14F-4D97-AF65-F5344CB8AC3E}">
        <p14:creationId xmlns:p14="http://schemas.microsoft.com/office/powerpoint/2010/main" val="3002173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0010"/>
            <a:ext cx="10515600" cy="1043857"/>
          </a:xfrm>
        </p:spPr>
        <p:txBody>
          <a:bodyPr/>
          <a:lstStyle/>
          <a:p>
            <a:r>
              <a:rPr lang="en-US"/>
              <a:t>Agency Actions</a:t>
            </a:r>
          </a:p>
        </p:txBody>
      </p:sp>
      <p:sp>
        <p:nvSpPr>
          <p:cNvPr id="3" name="Content Placeholder 2"/>
          <p:cNvSpPr>
            <a:spLocks noGrp="1"/>
          </p:cNvSpPr>
          <p:nvPr>
            <p:ph idx="1"/>
          </p:nvPr>
        </p:nvSpPr>
        <p:spPr>
          <a:xfrm>
            <a:off x="838200" y="1507492"/>
            <a:ext cx="10515600" cy="4481828"/>
          </a:xfrm>
        </p:spPr>
        <p:txBody>
          <a:bodyPr>
            <a:normAutofit/>
          </a:bodyPr>
          <a:lstStyle/>
          <a:p>
            <a:r>
              <a:rPr lang="en-US"/>
              <a:t>Agency leadership will review their missions and functions in developing a “shutdown” plan to ensure the operations are reduced to minimum levels required to perform excepted activities.</a:t>
            </a:r>
          </a:p>
          <a:p>
            <a:endParaRPr lang="en-US"/>
          </a:p>
          <a:p>
            <a:r>
              <a:rPr lang="en-US"/>
              <a:t>Upon enactment of a CR or appropriation, steps will be taken to reactivate all activities and to reinstate normal payroll procedures for all military and civilian personnel form date of enactment.</a:t>
            </a:r>
          </a:p>
          <a:p>
            <a:endParaRPr lang="en-US"/>
          </a:p>
          <a:p>
            <a:r>
              <a:rPr lang="en-US"/>
              <a:t>All personnel should return to work upon enactment of appropriation </a:t>
            </a:r>
            <a:r>
              <a:rPr lang="en-US" b="1">
                <a:solidFill>
                  <a:srgbClr val="0070C0"/>
                </a:solidFill>
              </a:rPr>
              <a:t>AND</a:t>
            </a:r>
            <a:r>
              <a:rPr lang="en-US"/>
              <a:t> notification by supervisory chain of command. </a:t>
            </a:r>
          </a:p>
        </p:txBody>
      </p:sp>
    </p:spTree>
    <p:extLst>
      <p:ext uri="{BB962C8B-B14F-4D97-AF65-F5344CB8AC3E}">
        <p14:creationId xmlns:p14="http://schemas.microsoft.com/office/powerpoint/2010/main" val="3717532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7245"/>
            <a:ext cx="10515600" cy="1043857"/>
          </a:xfrm>
        </p:spPr>
        <p:txBody>
          <a:bodyPr/>
          <a:lstStyle/>
          <a:p>
            <a:r>
              <a:rPr lang="en-US"/>
              <a:t>Excepted Activities</a:t>
            </a:r>
          </a:p>
        </p:txBody>
      </p:sp>
      <p:sp>
        <p:nvSpPr>
          <p:cNvPr id="3" name="Content Placeholder 2"/>
          <p:cNvSpPr>
            <a:spLocks noGrp="1"/>
          </p:cNvSpPr>
          <p:nvPr>
            <p:ph idx="1"/>
          </p:nvPr>
        </p:nvSpPr>
        <p:spPr>
          <a:xfrm>
            <a:off x="838200" y="1561281"/>
            <a:ext cx="10515600" cy="3796014"/>
          </a:xfrm>
        </p:spPr>
        <p:txBody>
          <a:bodyPr/>
          <a:lstStyle/>
          <a:p>
            <a:r>
              <a:rPr lang="en-US"/>
              <a:t>P = Safety of Human Life or Protection of Property (National Security)</a:t>
            </a:r>
          </a:p>
          <a:p>
            <a:r>
              <a:rPr lang="en-US"/>
              <a:t>S = Safety of Human Life or Protection of Property</a:t>
            </a:r>
          </a:p>
          <a:p>
            <a:r>
              <a:rPr lang="en-US"/>
              <a:t>M = Medical/ Dental Care</a:t>
            </a:r>
          </a:p>
          <a:p>
            <a:r>
              <a:rPr lang="en-US"/>
              <a:t>A = Acquisition and Logistic Support</a:t>
            </a:r>
          </a:p>
          <a:p>
            <a:r>
              <a:rPr lang="en-US"/>
              <a:t>T = Education and Training</a:t>
            </a:r>
          </a:p>
          <a:p>
            <a:r>
              <a:rPr lang="en-US"/>
              <a:t>L = Legal Activities</a:t>
            </a:r>
          </a:p>
        </p:txBody>
      </p:sp>
    </p:spTree>
    <p:extLst>
      <p:ext uri="{BB962C8B-B14F-4D97-AF65-F5344CB8AC3E}">
        <p14:creationId xmlns:p14="http://schemas.microsoft.com/office/powerpoint/2010/main" val="111514572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5501836a-40f3-4a3d-bf46-901b21678953" xsi:nil="true"/>
    <lcf76f155ced4ddcb4097134ff3c332f xmlns="a9e3e158-29a5-463c-8bc6-9946de5f5b2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090F190F2F1754B912F7797CCA6228E" ma:contentTypeVersion="13" ma:contentTypeDescription="Create a new document." ma:contentTypeScope="" ma:versionID="21ff46df26e1a7c5a451dfc8d7b26614">
  <xsd:schema xmlns:xsd="http://www.w3.org/2001/XMLSchema" xmlns:xs="http://www.w3.org/2001/XMLSchema" xmlns:p="http://schemas.microsoft.com/office/2006/metadata/properties" xmlns:ns1="http://schemas.microsoft.com/sharepoint/v3" xmlns:ns2="a9e3e158-29a5-463c-8bc6-9946de5f5b2f" xmlns:ns3="5501836a-40f3-4a3d-bf46-901b21678953" targetNamespace="http://schemas.microsoft.com/office/2006/metadata/properties" ma:root="true" ma:fieldsID="4c50a7de3794c35157e8b7c2cba82580" ns1:_="" ns2:_="" ns3:_="">
    <xsd:import namespace="http://schemas.microsoft.com/sharepoint/v3"/>
    <xsd:import namespace="a9e3e158-29a5-463c-8bc6-9946de5f5b2f"/>
    <xsd:import namespace="5501836a-40f3-4a3d-bf46-901b21678953"/>
    <xsd:element name="properties">
      <xsd:complexType>
        <xsd:sequence>
          <xsd:element name="documentManagement">
            <xsd:complexType>
              <xsd:all>
                <xsd:element ref="ns1:_ip_UnifiedCompliancePolicyProperties" minOccurs="0"/>
                <xsd:element ref="ns1:_ip_UnifiedCompliancePolicyUIAction"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e3e158-29a5-463c-8bc6-9946de5f5b2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01836a-40f3-4a3d-bf46-901b2167895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c336c6e5-7b84-4ff6-9318-ebcf0038ff9f}" ma:internalName="TaxCatchAll" ma:showField="CatchAllData" ma:web="5501836a-40f3-4a3d-bf46-901b216789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6E42D9-0B4D-4FE8-BAF6-067F35EF6CA5}">
  <ds:schemaRefs>
    <ds:schemaRef ds:uri="http://schemas.microsoft.com/sharepoint/v3/contenttype/forms"/>
  </ds:schemaRefs>
</ds:datastoreItem>
</file>

<file path=customXml/itemProps2.xml><?xml version="1.0" encoding="utf-8"?>
<ds:datastoreItem xmlns:ds="http://schemas.openxmlformats.org/officeDocument/2006/customXml" ds:itemID="{3BF98257-776C-4A8E-BCAE-E27D556F0CFE}">
  <ds:schemaRefs>
    <ds:schemaRef ds:uri="5501836a-40f3-4a3d-bf46-901b21678953"/>
    <ds:schemaRef ds:uri="a9e3e158-29a5-463c-8bc6-9946de5f5b2f"/>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E610401A-F1B7-4C87-901F-32E341923177}">
  <ds:schemaRefs>
    <ds:schemaRef ds:uri="5501836a-40f3-4a3d-bf46-901b21678953"/>
    <ds:schemaRef ds:uri="a9e3e158-29a5-463c-8bc6-9946de5f5b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554eecc5-e26c-4620-b240-5a8bb326c33d}" enabled="1" method="Standard" siteId="{fae6d70f-954b-4811-92b6-0530d6f84c43}" removed="0"/>
</clbl:labelList>
</file>

<file path=docProps/app.xml><?xml version="1.0" encoding="utf-8"?>
<Properties xmlns="http://schemas.openxmlformats.org/officeDocument/2006/extended-properties" xmlns:vt="http://schemas.openxmlformats.org/officeDocument/2006/docPropsVTypes">
  <Template/>
  <TotalTime>153</TotalTime>
  <Words>3073</Words>
  <Application>Microsoft Office PowerPoint</Application>
  <PresentationFormat>Widescreen</PresentationFormat>
  <Paragraphs>285</Paragraphs>
  <Slides>41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 Arial</vt:lpstr>
      <vt:lpstr>Arial</vt:lpstr>
      <vt:lpstr>Calibri</vt:lpstr>
      <vt:lpstr>Segoe UI</vt:lpstr>
      <vt:lpstr>1_Office Theme</vt:lpstr>
      <vt:lpstr>Operations in the Absence of Appropriations</vt:lpstr>
      <vt:lpstr>PowerPoint Presentation</vt:lpstr>
      <vt:lpstr>PowerPoint Presentation</vt:lpstr>
      <vt:lpstr>Agenda</vt:lpstr>
      <vt:lpstr>Agenda</vt:lpstr>
      <vt:lpstr>Absence of Appropriation</vt:lpstr>
      <vt:lpstr>Agency Actions</vt:lpstr>
      <vt:lpstr>Agency Actions</vt:lpstr>
      <vt:lpstr>Excepted Activities</vt:lpstr>
      <vt:lpstr>Excepted Activities</vt:lpstr>
      <vt:lpstr>Potential NDNG Excepted Activities</vt:lpstr>
      <vt:lpstr>Determining Excepted Personnel</vt:lpstr>
      <vt:lpstr>Furlough Impacts on Federal Civilian Employees</vt:lpstr>
      <vt:lpstr>Furlough Impacts on Federal Civilian Employees </vt:lpstr>
      <vt:lpstr>Furlough Impacts on Federal Civilian Employees</vt:lpstr>
      <vt:lpstr>Furlough Impacts on Federal Civilian Employees</vt:lpstr>
      <vt:lpstr>Furlough Impacts on Federal Civilian Employees</vt:lpstr>
      <vt:lpstr>Furlough Impacts on Federal Civilian Employees</vt:lpstr>
      <vt:lpstr>Furlough Impacts on Federal Civilian Employees continued:</vt:lpstr>
      <vt:lpstr>Financial Assistance</vt:lpstr>
      <vt:lpstr>PowerPoint Presentation</vt:lpstr>
      <vt:lpstr>PowerPoint Presentation</vt:lpstr>
      <vt:lpstr>Furlough Impacts Army &amp; Air  AGRs/ FTNGD/ MPA</vt:lpstr>
      <vt:lpstr>Furlough Impacts on IDTs</vt:lpstr>
      <vt:lpstr>Furlough Impacts on PCS/ TDY</vt:lpstr>
      <vt:lpstr>Contract Employees &amp; Federally  Reimbursed State Employees</vt:lpstr>
      <vt:lpstr>Resourses</vt:lpstr>
      <vt:lpstr>Outside Employment, Gifts, Fundraising, Political Activities &amp; Social Media</vt:lpstr>
      <vt:lpstr>USPFO</vt:lpstr>
      <vt:lpstr>USPFO Guidance</vt:lpstr>
      <vt:lpstr>USPFO Guidance</vt:lpstr>
      <vt:lpstr>USPFO Guidance</vt:lpstr>
      <vt:lpstr>USPFO Office Support</vt:lpstr>
      <vt:lpstr>HRO Support</vt:lpstr>
      <vt:lpstr>Human Resource Office Support</vt:lpstr>
      <vt:lpstr>Human Resource Office Support</vt:lpstr>
      <vt:lpstr>North Dakota National Guard Public Website</vt:lpstr>
      <vt:lpstr>Orderly Shutdown Requirements</vt:lpstr>
      <vt:lpstr>Orderly Shutdown Requirements</vt:lpstr>
      <vt:lpstr>Orderly Shutdown Requirements</vt:lpstr>
      <vt:lpstr>Questions?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Voeller, Matthew J MAJ MIL USA</dc:creator>
  <cp:lastModifiedBy>Lennick, Vanessa A MAJ USARMY NG NDARNG (USA)</cp:lastModifiedBy>
  <cp:revision>4</cp:revision>
  <dcterms:created xsi:type="dcterms:W3CDTF">2019-10-17T18:40:00Z</dcterms:created>
  <dcterms:modified xsi:type="dcterms:W3CDTF">2025-10-01T17:20:49Z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0x0101003090F190F2F1754B912F7797CCA6228E</vt:lpwstr>
  </property>
  <property fmtid="{D5CDD505-2E9C-101B-9397-08002B2CF9AE}" pid="3" name="Order">
    <vt:r8>25000</vt:r8>
  </property>
  <property fmtid="{D5CDD505-2E9C-101B-9397-08002B2CF9AE}" pid="4" name="MediaServiceImageTags">
    <vt:lpwstr/>
  </property>
</Properties>
</file>