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4"/>
    <p:sldMasterId id="2147483680" r:id="rId5"/>
  </p:sldMasterIdLst>
  <p:notesMasterIdLst>
    <p:notesMasterId r:id="rId25"/>
  </p:notesMasterIdLst>
  <p:sldIdLst>
    <p:sldId id="256" r:id="rId6"/>
    <p:sldId id="616" r:id="rId7"/>
    <p:sldId id="261" r:id="rId8"/>
    <p:sldId id="285" r:id="rId9"/>
    <p:sldId id="283" r:id="rId10"/>
    <p:sldId id="293" r:id="rId11"/>
    <p:sldId id="273" r:id="rId12"/>
    <p:sldId id="289" r:id="rId13"/>
    <p:sldId id="290" r:id="rId14"/>
    <p:sldId id="317" r:id="rId15"/>
    <p:sldId id="316" r:id="rId16"/>
    <p:sldId id="294" r:id="rId17"/>
    <p:sldId id="318" r:id="rId18"/>
    <p:sldId id="299" r:id="rId19"/>
    <p:sldId id="314" r:id="rId20"/>
    <p:sldId id="313" r:id="rId21"/>
    <p:sldId id="288" r:id="rId22"/>
    <p:sldId id="615" r:id="rId23"/>
    <p:sldId id="26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741"/>
    <a:srgbClr val="AFABAB"/>
    <a:srgbClr val="FFCC00"/>
    <a:srgbClr val="F3C41E"/>
    <a:srgbClr val="34432A"/>
    <a:srgbClr val="000000"/>
    <a:srgbClr val="FFFFFF"/>
    <a:srgbClr val="5151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F5796D-734F-4157-8744-23222F01E98A}" v="12" dt="2025-02-14T13:52:51.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9" autoAdjust="0"/>
    <p:restoredTop sz="72914" autoAdjust="0"/>
  </p:normalViewPr>
  <p:slideViewPr>
    <p:cSldViewPr snapToGrid="0">
      <p:cViewPr varScale="1">
        <p:scale>
          <a:sx n="71" d="100"/>
          <a:sy n="71" d="100"/>
        </p:scale>
        <p:origin x="2778" y="66"/>
      </p:cViewPr>
      <p:guideLst/>
    </p:cSldViewPr>
  </p:slideViewPr>
  <p:notesTextViewPr>
    <p:cViewPr>
      <p:scale>
        <a:sx n="125" d="100"/>
        <a:sy n="125" d="100"/>
      </p:scale>
      <p:origin x="0" y="0"/>
    </p:cViewPr>
  </p:notesTextViewPr>
  <p:notesViewPr>
    <p:cSldViewPr snapToGrid="0">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ff, Amy L CIV NG NDARNG (USA)" userId="ce7d65b2-9973-484f-82ef-7dd27710cb74" providerId="ADAL" clId="{81F5796D-734F-4157-8744-23222F01E98A}"/>
    <pc:docChg chg="undo custSel addSld delSld modSld sldOrd">
      <pc:chgData name="Ruff, Amy L CIV NG NDARNG (USA)" userId="ce7d65b2-9973-484f-82ef-7dd27710cb74" providerId="ADAL" clId="{81F5796D-734F-4157-8744-23222F01E98A}" dt="2025-02-14T13:52:56.808" v="380" actId="1076"/>
      <pc:docMkLst>
        <pc:docMk/>
      </pc:docMkLst>
      <pc:sldChg chg="addSp delSp modSp add del mod modNotesTx">
        <pc:chgData name="Ruff, Amy L CIV NG NDARNG (USA)" userId="ce7d65b2-9973-484f-82ef-7dd27710cb74" providerId="ADAL" clId="{81F5796D-734F-4157-8744-23222F01E98A}" dt="2025-02-14T13:51:34.636" v="368" actId="115"/>
        <pc:sldMkLst>
          <pc:docMk/>
          <pc:sldMk cId="1283890675" sldId="256"/>
        </pc:sldMkLst>
        <pc:spChg chg="mod">
          <ac:chgData name="Ruff, Amy L CIV NG NDARNG (USA)" userId="ce7d65b2-9973-484f-82ef-7dd27710cb74" providerId="ADAL" clId="{81F5796D-734F-4157-8744-23222F01E98A}" dt="2025-02-13T14:35:20.294" v="9" actId="1076"/>
          <ac:spMkLst>
            <pc:docMk/>
            <pc:sldMk cId="1283890675" sldId="256"/>
            <ac:spMk id="6" creationId="{34C516F0-B79C-4589-0626-B6CBDF7754C4}"/>
          </ac:spMkLst>
        </pc:spChg>
        <pc:spChg chg="mod">
          <ac:chgData name="Ruff, Amy L CIV NG NDARNG (USA)" userId="ce7d65b2-9973-484f-82ef-7dd27710cb74" providerId="ADAL" clId="{81F5796D-734F-4157-8744-23222F01E98A}" dt="2025-02-14T13:51:15.270" v="366" actId="113"/>
          <ac:spMkLst>
            <pc:docMk/>
            <pc:sldMk cId="1283890675" sldId="256"/>
            <ac:spMk id="7" creationId="{AFFB7499-1138-BD01-4C43-5AC9C2C71FA2}"/>
          </ac:spMkLst>
        </pc:spChg>
        <pc:picChg chg="add del mod">
          <ac:chgData name="Ruff, Amy L CIV NG NDARNG (USA)" userId="ce7d65b2-9973-484f-82ef-7dd27710cb74" providerId="ADAL" clId="{81F5796D-734F-4157-8744-23222F01E98A}" dt="2025-02-13T14:39:54.561" v="298" actId="478"/>
          <ac:picMkLst>
            <pc:docMk/>
            <pc:sldMk cId="1283890675" sldId="256"/>
            <ac:picMk id="3" creationId="{7C382BEB-19D1-FE1B-7F3D-CECF97E0C104}"/>
          </ac:picMkLst>
        </pc:picChg>
        <pc:picChg chg="mod">
          <ac:chgData name="Ruff, Amy L CIV NG NDARNG (USA)" userId="ce7d65b2-9973-484f-82ef-7dd27710cb74" providerId="ADAL" clId="{81F5796D-734F-4157-8744-23222F01E98A}" dt="2025-02-13T14:35:16.821" v="8" actId="1076"/>
          <ac:picMkLst>
            <pc:docMk/>
            <pc:sldMk cId="1283890675" sldId="256"/>
            <ac:picMk id="5" creationId="{2121B9A2-B761-AB9A-2159-D91C42080AA2}"/>
          </ac:picMkLst>
        </pc:picChg>
      </pc:sldChg>
      <pc:sldChg chg="ord">
        <pc:chgData name="Ruff, Amy L CIV NG NDARNG (USA)" userId="ce7d65b2-9973-484f-82ef-7dd27710cb74" providerId="ADAL" clId="{81F5796D-734F-4157-8744-23222F01E98A}" dt="2025-02-13T14:34:56.696" v="3" actId="20578"/>
        <pc:sldMkLst>
          <pc:docMk/>
          <pc:sldMk cId="267186973" sldId="261"/>
        </pc:sldMkLst>
      </pc:sldChg>
      <pc:sldChg chg="addSp delSp modSp add del mod">
        <pc:chgData name="Ruff, Amy L CIV NG NDARNG (USA)" userId="ce7d65b2-9973-484f-82ef-7dd27710cb74" providerId="ADAL" clId="{81F5796D-734F-4157-8744-23222F01E98A}" dt="2025-02-13T14:37:44.644" v="40" actId="14100"/>
        <pc:sldMkLst>
          <pc:docMk/>
          <pc:sldMk cId="171655796" sldId="262"/>
        </pc:sldMkLst>
        <pc:spChg chg="mod">
          <ac:chgData name="Ruff, Amy L CIV NG NDARNG (USA)" userId="ce7d65b2-9973-484f-82ef-7dd27710cb74" providerId="ADAL" clId="{81F5796D-734F-4157-8744-23222F01E98A}" dt="2025-02-13T14:37:10.722" v="28" actId="1076"/>
          <ac:spMkLst>
            <pc:docMk/>
            <pc:sldMk cId="171655796" sldId="262"/>
            <ac:spMk id="6" creationId="{C7EFF820-36BC-C11D-8225-843413BAE090}"/>
          </ac:spMkLst>
        </pc:spChg>
        <pc:spChg chg="del">
          <ac:chgData name="Ruff, Amy L CIV NG NDARNG (USA)" userId="ce7d65b2-9973-484f-82ef-7dd27710cb74" providerId="ADAL" clId="{81F5796D-734F-4157-8744-23222F01E98A}" dt="2025-02-13T14:37:32.300" v="31" actId="478"/>
          <ac:spMkLst>
            <pc:docMk/>
            <pc:sldMk cId="171655796" sldId="262"/>
            <ac:spMk id="9" creationId="{3C5396FF-EF3A-33E3-0865-CBCE7499B063}"/>
          </ac:spMkLst>
        </pc:spChg>
        <pc:spChg chg="del">
          <ac:chgData name="Ruff, Amy L CIV NG NDARNG (USA)" userId="ce7d65b2-9973-484f-82ef-7dd27710cb74" providerId="ADAL" clId="{81F5796D-734F-4157-8744-23222F01E98A}" dt="2025-02-13T14:37:34.952" v="34" actId="478"/>
          <ac:spMkLst>
            <pc:docMk/>
            <pc:sldMk cId="171655796" sldId="262"/>
            <ac:spMk id="12" creationId="{E33401F1-AA41-7D5F-9062-6F84D1514FFC}"/>
          </ac:spMkLst>
        </pc:spChg>
        <pc:spChg chg="del">
          <ac:chgData name="Ruff, Amy L CIV NG NDARNG (USA)" userId="ce7d65b2-9973-484f-82ef-7dd27710cb74" providerId="ADAL" clId="{81F5796D-734F-4157-8744-23222F01E98A}" dt="2025-02-13T14:37:33.302" v="32" actId="478"/>
          <ac:spMkLst>
            <pc:docMk/>
            <pc:sldMk cId="171655796" sldId="262"/>
            <ac:spMk id="13" creationId="{91F2F200-8777-1D06-4F38-580C65E3D906}"/>
          </ac:spMkLst>
        </pc:spChg>
        <pc:picChg chg="add mod">
          <ac:chgData name="Ruff, Amy L CIV NG NDARNG (USA)" userId="ce7d65b2-9973-484f-82ef-7dd27710cb74" providerId="ADAL" clId="{81F5796D-734F-4157-8744-23222F01E98A}" dt="2025-02-13T14:37:44.644" v="40" actId="14100"/>
          <ac:picMkLst>
            <pc:docMk/>
            <pc:sldMk cId="171655796" sldId="262"/>
            <ac:picMk id="3" creationId="{85731CD6-1878-A2E5-5E18-99AED3076F25}"/>
          </ac:picMkLst>
        </pc:picChg>
        <pc:picChg chg="mod">
          <ac:chgData name="Ruff, Amy L CIV NG NDARNG (USA)" userId="ce7d65b2-9973-484f-82ef-7dd27710cb74" providerId="ADAL" clId="{81F5796D-734F-4157-8744-23222F01E98A}" dt="2025-02-13T14:37:14.658" v="30" actId="1076"/>
          <ac:picMkLst>
            <pc:docMk/>
            <pc:sldMk cId="171655796" sldId="262"/>
            <ac:picMk id="4" creationId="{BD910A1D-ADB7-863E-7D70-7D37D96F3D3B}"/>
          </ac:picMkLst>
        </pc:picChg>
        <pc:picChg chg="del">
          <ac:chgData name="Ruff, Amy L CIV NG NDARNG (USA)" userId="ce7d65b2-9973-484f-82ef-7dd27710cb74" providerId="ADAL" clId="{81F5796D-734F-4157-8744-23222F01E98A}" dt="2025-02-13T14:37:33.999" v="33" actId="478"/>
          <ac:picMkLst>
            <pc:docMk/>
            <pc:sldMk cId="171655796" sldId="262"/>
            <ac:picMk id="7" creationId="{3962AAF1-AF5C-69BE-95CC-E3F353059AC5}"/>
          </ac:picMkLst>
        </pc:picChg>
        <pc:picChg chg="del">
          <ac:chgData name="Ruff, Amy L CIV NG NDARNG (USA)" userId="ce7d65b2-9973-484f-82ef-7dd27710cb74" providerId="ADAL" clId="{81F5796D-734F-4157-8744-23222F01E98A}" dt="2025-02-13T14:37:35.507" v="35" actId="478"/>
          <ac:picMkLst>
            <pc:docMk/>
            <pc:sldMk cId="171655796" sldId="262"/>
            <ac:picMk id="11" creationId="{6C7744CC-53D4-7012-1C7A-E415E3406746}"/>
          </ac:picMkLst>
        </pc:picChg>
      </pc:sldChg>
      <pc:sldChg chg="modSp add del mod modNotesTx">
        <pc:chgData name="Ruff, Amy L CIV NG NDARNG (USA)" userId="ce7d65b2-9973-484f-82ef-7dd27710cb74" providerId="ADAL" clId="{81F5796D-734F-4157-8744-23222F01E98A}" dt="2025-02-14T13:52:56.808" v="380" actId="1076"/>
        <pc:sldMkLst>
          <pc:docMk/>
          <pc:sldMk cId="1234438632" sldId="615"/>
        </pc:sldMkLst>
        <pc:spChg chg="mod">
          <ac:chgData name="Ruff, Amy L CIV NG NDARNG (USA)" userId="ce7d65b2-9973-484f-82ef-7dd27710cb74" providerId="ADAL" clId="{81F5796D-734F-4157-8744-23222F01E98A}" dt="2025-02-14T13:52:26.889" v="372" actId="1076"/>
          <ac:spMkLst>
            <pc:docMk/>
            <pc:sldMk cId="1234438632" sldId="615"/>
            <ac:spMk id="2" creationId="{1175B714-CC9E-D875-78A3-EE806B9FC42A}"/>
          </ac:spMkLst>
        </pc:spChg>
        <pc:spChg chg="mod">
          <ac:chgData name="Ruff, Amy L CIV NG NDARNG (USA)" userId="ce7d65b2-9973-484f-82ef-7dd27710cb74" providerId="ADAL" clId="{81F5796D-734F-4157-8744-23222F01E98A}" dt="2025-02-14T13:52:56.808" v="380" actId="1076"/>
          <ac:spMkLst>
            <pc:docMk/>
            <pc:sldMk cId="1234438632" sldId="615"/>
            <ac:spMk id="4" creationId="{61F0A5C7-1E7B-F0C8-51F0-E70310B26058}"/>
          </ac:spMkLst>
        </pc:spChg>
        <pc:spChg chg="mod">
          <ac:chgData name="Ruff, Amy L CIV NG NDARNG (USA)" userId="ce7d65b2-9973-484f-82ef-7dd27710cb74" providerId="ADAL" clId="{81F5796D-734F-4157-8744-23222F01E98A}" dt="2025-02-14T13:52:38.158" v="375" actId="1076"/>
          <ac:spMkLst>
            <pc:docMk/>
            <pc:sldMk cId="1234438632" sldId="615"/>
            <ac:spMk id="5" creationId="{927A9A37-3A47-867C-59EC-C1A5581666E0}"/>
          </ac:spMkLst>
        </pc:spChg>
        <pc:picChg chg="mod">
          <ac:chgData name="Ruff, Amy L CIV NG NDARNG (USA)" userId="ce7d65b2-9973-484f-82ef-7dd27710cb74" providerId="ADAL" clId="{81F5796D-734F-4157-8744-23222F01E98A}" dt="2025-02-14T13:52:48.022" v="378" actId="1076"/>
          <ac:picMkLst>
            <pc:docMk/>
            <pc:sldMk cId="1234438632" sldId="615"/>
            <ac:picMk id="3" creationId="{A3B40777-5D08-A9FD-5C1C-2B16686C1F41}"/>
          </ac:picMkLst>
        </pc:picChg>
        <pc:picChg chg="mod">
          <ac:chgData name="Ruff, Amy L CIV NG NDARNG (USA)" userId="ce7d65b2-9973-484f-82ef-7dd27710cb74" providerId="ADAL" clId="{81F5796D-734F-4157-8744-23222F01E98A}" dt="2025-02-14T13:52:32.862" v="374" actId="1076"/>
          <ac:picMkLst>
            <pc:docMk/>
            <pc:sldMk cId="1234438632" sldId="615"/>
            <ac:picMk id="6" creationId="{13A6F6ED-C767-2BB1-D605-CFF0540341ED}"/>
          </ac:picMkLst>
        </pc:picChg>
        <pc:picChg chg="mod">
          <ac:chgData name="Ruff, Amy L CIV NG NDARNG (USA)" userId="ce7d65b2-9973-484f-82ef-7dd27710cb74" providerId="ADAL" clId="{81F5796D-734F-4157-8744-23222F01E98A}" dt="2025-02-14T13:52:51.862" v="379" actId="1076"/>
          <ac:picMkLst>
            <pc:docMk/>
            <pc:sldMk cId="1234438632" sldId="615"/>
            <ac:picMk id="1026" creationId="{01EB24F0-1443-3C4C-7C28-C1C23C401125}"/>
          </ac:picMkLst>
        </pc:picChg>
      </pc:sldChg>
      <pc:sldChg chg="modSp add del mod">
        <pc:chgData name="Ruff, Amy L CIV NG NDARNG (USA)" userId="ce7d65b2-9973-484f-82ef-7dd27710cb74" providerId="ADAL" clId="{81F5796D-734F-4157-8744-23222F01E98A}" dt="2025-02-13T14:35:50.606" v="17" actId="1076"/>
        <pc:sldMkLst>
          <pc:docMk/>
          <pc:sldMk cId="3554443455" sldId="616"/>
        </pc:sldMkLst>
        <pc:spChg chg="mod">
          <ac:chgData name="Ruff, Amy L CIV NG NDARNG (USA)" userId="ce7d65b2-9973-484f-82ef-7dd27710cb74" providerId="ADAL" clId="{81F5796D-734F-4157-8744-23222F01E98A}" dt="2025-02-13T14:35:44.016" v="15" actId="1076"/>
          <ac:spMkLst>
            <pc:docMk/>
            <pc:sldMk cId="3554443455" sldId="616"/>
            <ac:spMk id="8" creationId="{767DA07A-1B08-4D2B-9B05-53068C68C2ED}"/>
          </ac:spMkLst>
        </pc:spChg>
        <pc:picChg chg="mod">
          <ac:chgData name="Ruff, Amy L CIV NG NDARNG (USA)" userId="ce7d65b2-9973-484f-82ef-7dd27710cb74" providerId="ADAL" clId="{81F5796D-734F-4157-8744-23222F01E98A}" dt="2025-02-13T14:35:50.606" v="17" actId="1076"/>
          <ac:picMkLst>
            <pc:docMk/>
            <pc:sldMk cId="3554443455" sldId="616"/>
            <ac:picMk id="6" creationId="{635E6CCE-EE21-E492-DEB7-AE8859AF2932}"/>
          </ac:picMkLst>
        </pc:picChg>
        <pc:picChg chg="mod">
          <ac:chgData name="Ruff, Amy L CIV NG NDARNG (USA)" userId="ce7d65b2-9973-484f-82ef-7dd27710cb74" providerId="ADAL" clId="{81F5796D-734F-4157-8744-23222F01E98A}" dt="2025-02-13T14:35:42.157" v="14" actId="1076"/>
          <ac:picMkLst>
            <pc:docMk/>
            <pc:sldMk cId="3554443455" sldId="616"/>
            <ac:picMk id="7" creationId="{5DB9FF9A-2AC0-583F-B509-082339A7674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4527F6-A618-43FC-8F22-9B3A3BCE8151}" type="datetimeFigureOut">
              <a:rPr lang="en-US" smtClean="0"/>
              <a:t>2/14/2025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94D13D-59D4-4A42-BB20-2B8A54919E23}" type="slidenum">
              <a:rPr lang="en-US" smtClean="0"/>
              <a:t>‹#›</a:t>
            </a:fld>
            <a:endParaRPr lang="en-US"/>
          </a:p>
        </p:txBody>
      </p:sp>
    </p:spTree>
    <p:extLst>
      <p:ext uri="{BB962C8B-B14F-4D97-AF65-F5344CB8AC3E}">
        <p14:creationId xmlns:p14="http://schemas.microsoft.com/office/powerpoint/2010/main" val="4074755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u="sng" dirty="0"/>
              <a:t>Say</a:t>
            </a:r>
            <a:r>
              <a:rPr lang="en-US" dirty="0"/>
              <a:t>:  NA</a:t>
            </a:r>
          </a:p>
          <a:p>
            <a:endParaRPr lang="en-US" dirty="0"/>
          </a:p>
          <a:p>
            <a:r>
              <a:rPr lang="en-US" u="sng" dirty="0"/>
              <a:t>Slide Time</a:t>
            </a:r>
            <a:r>
              <a:rPr lang="en-US" dirty="0"/>
              <a:t>: NA</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Notes</a:t>
            </a:r>
            <a:r>
              <a:rPr lang="en-US" dirty="0"/>
              <a:t>:  Slide is hidden but must remain in the Professional Development Library publications.  It is built for library publication tracking and organization purposes only.   The author of the brief shall provide the title and learning objectives / topics of instruction contained within the brief.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u="sng" dirty="0">
                <a:solidFill>
                  <a:prstClr val="black"/>
                </a:solidFill>
                <a:latin typeface="Aptos" panose="02110004020202020204"/>
              </a:rPr>
              <a:t>POC: </a:t>
            </a:r>
            <a:r>
              <a:rPr lang="en-US" dirty="0">
                <a:solidFill>
                  <a:prstClr val="black"/>
                </a:solidFill>
                <a:latin typeface="Aptos" panose="02110004020202020204"/>
              </a:rPr>
              <a:t>CPT Sommerfeld and SFC Semchenko </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EE2B5-F86E-49E7-9F3F-5F5735D4C90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802723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Part I is the easiest. Fill in the blocks. Take into consideration you can have generic initial counseling prepared. When doing that you can leave the "Name" block empty and fill that in during the counseling session. On that note, it is a best practice that you tailor each of your counseling forms to the person you are counseling. </a:t>
            </a:r>
            <a:endParaRPr lang="en-US" dirty="0">
              <a:cs typeface="Calibri"/>
            </a:endParaRPr>
          </a:p>
          <a:p>
            <a:endParaRPr lang="en-US" dirty="0"/>
          </a:p>
          <a:p>
            <a:r>
              <a:rPr lang="en-US" u="sng" dirty="0"/>
              <a:t>Slide Time</a:t>
            </a:r>
            <a:r>
              <a:rPr lang="en-US" dirty="0"/>
              <a:t>: 30 Seconds</a:t>
            </a:r>
            <a:endParaRPr lang="en-US" dirty="0">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10</a:t>
            </a:fld>
            <a:endParaRPr lang="en-US"/>
          </a:p>
        </p:txBody>
      </p:sp>
    </p:spTree>
    <p:extLst>
      <p:ext uri="{BB962C8B-B14F-4D97-AF65-F5344CB8AC3E}">
        <p14:creationId xmlns:p14="http://schemas.microsoft.com/office/powerpoint/2010/main" val="3348435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Part II sets the format for how you want to outline Part III. The new form can make it easy for you to design what you want to say and how you want to say it. </a:t>
            </a:r>
          </a:p>
          <a:p>
            <a:r>
              <a:rPr lang="en-US" dirty="0"/>
              <a:t>     TIP: If you are old school and would prefer the traditional format to the DA Form 4856, you can just click "General Form"</a:t>
            </a:r>
            <a:endParaRPr lang="en-US" dirty="0">
              <a:cs typeface="Calibri" panose="020F0502020204030204"/>
            </a:endParaRPr>
          </a:p>
          <a:p>
            <a:endParaRPr lang="en-US" dirty="0">
              <a:cs typeface="Calibri" panose="020F0502020204030204"/>
            </a:endParaRPr>
          </a:p>
          <a:p>
            <a:r>
              <a:rPr lang="en-US" dirty="0">
                <a:cs typeface="Calibri" panose="020F0502020204030204"/>
              </a:rPr>
              <a:t>Ask: Take a minute to turn to the person beside you and discuss/write some of the topics that you have seen written in here.</a:t>
            </a:r>
          </a:p>
          <a:p>
            <a:r>
              <a:rPr lang="en-US" dirty="0">
                <a:cs typeface="Calibri" panose="020F0502020204030204"/>
              </a:rPr>
              <a:t>(Give the students 1 minute)</a:t>
            </a:r>
          </a:p>
          <a:p>
            <a:endParaRPr lang="en-US" dirty="0">
              <a:cs typeface="Calibri" panose="020F0502020204030204"/>
            </a:endParaRPr>
          </a:p>
          <a:p>
            <a:r>
              <a:rPr lang="en-US" dirty="0"/>
              <a:t>Debrief</a:t>
            </a:r>
            <a:r>
              <a:rPr lang="en-US" dirty="0">
                <a:cs typeface="Calibri"/>
              </a:rPr>
              <a:t>: There are some obvious answers such as quarterly counseling, ACFT Failures, and Soldier of the month type topics. Inquire to the audience to see if they any unique topics that are not so typical, and consider them worth doing. </a:t>
            </a:r>
            <a:endParaRPr lang="en-US" dirty="0"/>
          </a:p>
          <a:p>
            <a:endParaRPr lang="en-US" dirty="0"/>
          </a:p>
          <a:p>
            <a:r>
              <a:rPr lang="en-US" u="sng" dirty="0"/>
              <a:t>Slide Time</a:t>
            </a:r>
            <a:r>
              <a:rPr lang="en-US" dirty="0"/>
              <a:t>: 3 minutes</a:t>
            </a:r>
            <a:endParaRPr lang="en-US" dirty="0">
              <a:cs typeface="Calibri"/>
            </a:endParaRPr>
          </a:p>
          <a:p>
            <a:endParaRPr lang="en-US" dirty="0"/>
          </a:p>
          <a:p>
            <a:endParaRPr lang="en-US" dirty="0"/>
          </a:p>
        </p:txBody>
      </p:sp>
      <p:sp>
        <p:nvSpPr>
          <p:cNvPr id="4" name="Slide Number Placeholder 3"/>
          <p:cNvSpPr>
            <a:spLocks noGrp="1"/>
          </p:cNvSpPr>
          <p:nvPr>
            <p:ph type="sldNum" sz="quarter" idx="5"/>
          </p:nvPr>
        </p:nvSpPr>
        <p:spPr/>
        <p:txBody>
          <a:bodyPr/>
          <a:lstStyle/>
          <a:p>
            <a:fld id="{2A94D13D-59D4-4A42-BB20-2B8A54919E23}" type="slidenum">
              <a:rPr lang="en-US" smtClean="0"/>
              <a:t>11</a:t>
            </a:fld>
            <a:endParaRPr lang="en-US"/>
          </a:p>
        </p:txBody>
      </p:sp>
    </p:spTree>
    <p:extLst>
      <p:ext uri="{BB962C8B-B14F-4D97-AF65-F5344CB8AC3E}">
        <p14:creationId xmlns:p14="http://schemas.microsoft.com/office/powerpoint/2010/main" val="30378399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Say: Before moving on to Part III it is important to understand some of the challenges you could face when conducting the counseling. Preparing the form with the right mindset can make the conversation easier in the moment. </a:t>
            </a:r>
          </a:p>
          <a:p>
            <a:endParaRPr lang="en-US" dirty="0">
              <a:cs typeface="Calibri"/>
            </a:endParaRPr>
          </a:p>
          <a:p>
            <a:r>
              <a:rPr lang="en-US" dirty="0">
                <a:cs typeface="Calibri"/>
              </a:rPr>
              <a:t>Ask: What are some reasons that a counselor may find this activity awkward, uncomfortable or challenging?</a:t>
            </a:r>
            <a:endParaRPr lang="en-US" dirty="0"/>
          </a:p>
          <a:p>
            <a:r>
              <a:rPr lang="en-US" dirty="0"/>
              <a:t>     </a:t>
            </a:r>
            <a:r>
              <a:rPr lang="en-US" u="sng" dirty="0"/>
              <a:t>Be prepared to mention any of these reasons</a:t>
            </a:r>
            <a:r>
              <a:rPr lang="en-US" dirty="0"/>
              <a:t>:</a:t>
            </a:r>
            <a:endParaRPr lang="en-US" dirty="0">
              <a:cs typeface="Calibri"/>
            </a:endParaRPr>
          </a:p>
          <a:p>
            <a:pPr marL="171450" indent="-171450">
              <a:buFont typeface="Calibri"/>
              <a:buChar char="-"/>
            </a:pPr>
            <a:r>
              <a:rPr lang="en-US" dirty="0">
                <a:cs typeface="Calibri"/>
              </a:rPr>
              <a:t>Soldier has never been counseled before.</a:t>
            </a:r>
          </a:p>
          <a:p>
            <a:pPr marL="171450" indent="-171450">
              <a:buFont typeface="Calibri"/>
              <a:buChar char="-"/>
            </a:pPr>
            <a:r>
              <a:rPr lang="en-US" dirty="0">
                <a:cs typeface="Calibri"/>
              </a:rPr>
              <a:t>Soldier shares a doesn't respect the leader</a:t>
            </a:r>
          </a:p>
          <a:p>
            <a:pPr marL="171450" indent="-171450">
              <a:buFont typeface="Calibri"/>
              <a:buChar char="-"/>
            </a:pPr>
            <a:r>
              <a:rPr lang="en-US" dirty="0">
                <a:cs typeface="Calibri"/>
              </a:rPr>
              <a:t>Soldier is of the opposite sex and much younger/older than the leader</a:t>
            </a:r>
          </a:p>
          <a:p>
            <a:pPr marL="171450" indent="-171450">
              <a:buFont typeface="Calibri"/>
              <a:buChar char="-"/>
            </a:pPr>
            <a:r>
              <a:rPr lang="en-US" dirty="0">
                <a:cs typeface="Calibri"/>
              </a:rPr>
              <a:t>Soldier may have experienced trauma from authority figures</a:t>
            </a:r>
          </a:p>
          <a:p>
            <a:endParaRPr lang="en-US" dirty="0">
              <a:cs typeface="Calibri"/>
            </a:endParaRPr>
          </a:p>
          <a:p>
            <a:r>
              <a:rPr lang="en-US" dirty="0"/>
              <a:t>Ask: What can you as the counsellor do to mitigate these concerns?</a:t>
            </a:r>
            <a:endParaRPr lang="en-US" dirty="0">
              <a:cs typeface="Calibri" panose="020F0502020204030204"/>
            </a:endParaRPr>
          </a:p>
          <a:p>
            <a:r>
              <a:rPr lang="en-US" dirty="0"/>
              <a:t>     </a:t>
            </a:r>
            <a:r>
              <a:rPr lang="en-US" u="sng" dirty="0"/>
              <a:t>Be prepared to mention any of these mitigation techniques</a:t>
            </a:r>
            <a:r>
              <a:rPr lang="en-US" dirty="0"/>
              <a:t>:</a:t>
            </a:r>
            <a:endParaRPr lang="en-US" dirty="0">
              <a:cs typeface="Calibri" panose="020F0502020204030204"/>
            </a:endParaRPr>
          </a:p>
          <a:p>
            <a:pPr marL="171450" indent="-171450">
              <a:buFontTx/>
              <a:buChar char="-"/>
            </a:pPr>
            <a:r>
              <a:rPr lang="en-US" dirty="0"/>
              <a:t>Ask a mentor for advice before you prepare your counseling statements</a:t>
            </a:r>
            <a:endParaRPr lang="en-US" dirty="0">
              <a:cs typeface="Calibri" panose="020F0502020204030204"/>
            </a:endParaRPr>
          </a:p>
          <a:p>
            <a:pPr marL="171450" indent="-171450">
              <a:buFontTx/>
              <a:buChar char="-"/>
            </a:pPr>
            <a:r>
              <a:rPr lang="en-US" dirty="0"/>
              <a:t>Ask a mentor to be present</a:t>
            </a:r>
          </a:p>
          <a:p>
            <a:pPr marL="171450" indent="-171450">
              <a:buFontTx/>
              <a:buChar char="-"/>
            </a:pPr>
            <a:r>
              <a:rPr lang="en-US" dirty="0"/>
              <a:t>Prepare and rehearse while trying to visualize the widest variety of responses the counselled Soldier may have</a:t>
            </a:r>
          </a:p>
          <a:p>
            <a:pPr marL="171450" indent="-171450">
              <a:buFontTx/>
              <a:buChar char="-"/>
            </a:pPr>
            <a:r>
              <a:rPr lang="en-US" dirty="0"/>
              <a:t>Visualize how you would respond if your superior was conducting this counseling with you</a:t>
            </a:r>
          </a:p>
          <a:p>
            <a:endParaRPr lang="en-US" dirty="0"/>
          </a:p>
          <a:p>
            <a:r>
              <a:rPr lang="en-US" dirty="0"/>
              <a:t>Say: Remember there is no such thing as perfection. The goal of counseling is to attempting to improve or sustain performance. The best way to do that is to convey your intent and be prepared to hear the counseled Soldier's feedback to include body language.</a:t>
            </a:r>
            <a:endParaRPr lang="en-US" dirty="0">
              <a:ea typeface="Calibri"/>
              <a:cs typeface="Calibri"/>
            </a:endParaRPr>
          </a:p>
          <a:p>
            <a:endParaRPr lang="en-US" dirty="0">
              <a:cs typeface="Calibri" panose="020F0502020204030204"/>
            </a:endParaRPr>
          </a:p>
          <a:p>
            <a:r>
              <a:rPr lang="en-US" u="sng" dirty="0"/>
              <a:t>Slide Time</a:t>
            </a:r>
            <a:r>
              <a:rPr lang="en-US" dirty="0"/>
              <a:t>: 5 minutes</a:t>
            </a:r>
            <a:endParaRPr lang="en-US" dirty="0">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12</a:t>
            </a:fld>
            <a:endParaRPr lang="en-US"/>
          </a:p>
        </p:txBody>
      </p:sp>
    </p:spTree>
    <p:extLst>
      <p:ext uri="{BB962C8B-B14F-4D97-AF65-F5344CB8AC3E}">
        <p14:creationId xmlns:p14="http://schemas.microsoft.com/office/powerpoint/2010/main" val="856203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Part III Summary of the Counseling is crucial to take it for the face value. It is a summary. It is designed to only be an outline. You do not/should not type up word by word what you want to say. Also, on the other extreme, you should not do one word bullets to prompt you into what you want to discuss. </a:t>
            </a:r>
          </a:p>
          <a:p>
            <a:endParaRPr lang="en-US" dirty="0"/>
          </a:p>
          <a:p>
            <a:r>
              <a:rPr lang="en-US" dirty="0">
                <a:cs typeface="Calibri" panose="020F0502020204030204"/>
              </a:rPr>
              <a:t>Say: This is the area you want to establish a common understanding for facts, expectations regarding performance, or even write up some questions here. If you do the question suggestion, make sure to leave room for any notes you might want to take so you have it all on one form. </a:t>
            </a:r>
          </a:p>
          <a:p>
            <a:endParaRPr lang="en-US" dirty="0"/>
          </a:p>
          <a:p>
            <a:r>
              <a:rPr lang="en-US" dirty="0"/>
              <a:t>Say: In Part II you wrote up the "purpose of the counseling." That is different than what you are doing in Part III. Here is the place where you have the discussion regarding, "why do the facts/performances happen at all?" Good or bad, you can be intentional about locating the why and growing that professional relationship to produce more desired outcomes. Try to find: Why the Counselee did a something? What was the thought process? Is there a pattern?</a:t>
            </a:r>
            <a:endParaRPr lang="en-US" dirty="0" err="1">
              <a:cs typeface="Calibri"/>
            </a:endParaRPr>
          </a:p>
          <a:p>
            <a:endParaRPr lang="en-US" dirty="0"/>
          </a:p>
          <a:p>
            <a:r>
              <a:rPr lang="en-US" u="sng" dirty="0"/>
              <a:t>Slide Time</a:t>
            </a:r>
            <a:r>
              <a:rPr lang="en-US" dirty="0"/>
              <a:t>: 2 minutes</a:t>
            </a:r>
            <a:endParaRPr lang="en-US" dirty="0">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13</a:t>
            </a:fld>
            <a:endParaRPr lang="en-US"/>
          </a:p>
        </p:txBody>
      </p:sp>
    </p:spTree>
    <p:extLst>
      <p:ext uri="{BB962C8B-B14F-4D97-AF65-F5344CB8AC3E}">
        <p14:creationId xmlns:p14="http://schemas.microsoft.com/office/powerpoint/2010/main" val="2384401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Part III Plan of Action is tough to do ahead of time in some cases, but it is very important to the process to set fourth expectations. It is one thing to have a conversation about growth, but it is another more important thing to walk away knowing that you have been given measurable expectations when that conversation is done. </a:t>
            </a:r>
          </a:p>
          <a:p>
            <a:endParaRPr lang="en-US" dirty="0"/>
          </a:p>
          <a:p>
            <a:r>
              <a:rPr lang="en-US" dirty="0"/>
              <a:t>Say: You want to attempt to tie Soldiers individual motivation to the desired performance objective. Give some insight to the audience about motivators: </a:t>
            </a:r>
          </a:p>
          <a:p>
            <a:r>
              <a:rPr lang="en-US" dirty="0"/>
              <a:t>internal motivators: pride, curiosity, independence, satisfaction</a:t>
            </a:r>
            <a:endParaRPr lang="en-US" dirty="0">
              <a:cs typeface="Calibri"/>
            </a:endParaRPr>
          </a:p>
          <a:p>
            <a:r>
              <a:rPr lang="en-US" dirty="0"/>
              <a:t>external motivators: promotion, awards, recognition</a:t>
            </a:r>
            <a:endParaRPr lang="en-US" dirty="0">
              <a:cs typeface="Calibri"/>
            </a:endParaRPr>
          </a:p>
          <a:p>
            <a:endParaRPr lang="en-US" dirty="0"/>
          </a:p>
          <a:p>
            <a:r>
              <a:rPr lang="en-US" dirty="0"/>
              <a:t>Ask: Take 2 minutes to turn to the person beside you and discuss/write some of the expectations you could put in the plan of action for a quarterly counseling.</a:t>
            </a:r>
            <a:endParaRPr lang="en-US" dirty="0">
              <a:cs typeface="Calibri" panose="020F0502020204030204"/>
            </a:endParaRPr>
          </a:p>
          <a:p>
            <a:r>
              <a:rPr lang="en-US" dirty="0"/>
              <a:t>(Give the students 2 minutes)</a:t>
            </a:r>
          </a:p>
          <a:p>
            <a:endParaRPr lang="en-US" dirty="0">
              <a:cs typeface="Calibri" panose="020F0502020204030204"/>
            </a:endParaRPr>
          </a:p>
          <a:p>
            <a:r>
              <a:rPr lang="en-US" dirty="0"/>
              <a:t>Debrief: Inquire to the audience to see if they'd like to share their ideas. It is important to keep an open mind with this one. It can be very unit/rank dependent.</a:t>
            </a:r>
            <a:endParaRPr lang="en-US" dirty="0">
              <a:cs typeface="Calibri"/>
            </a:endParaRPr>
          </a:p>
          <a:p>
            <a:r>
              <a:rPr lang="en-US" dirty="0">
                <a:cs typeface="Calibri"/>
              </a:rPr>
              <a:t>Some examples that you could share as an instructor to list for the class could include:</a:t>
            </a:r>
          </a:p>
          <a:p>
            <a:pPr marL="171450" indent="-171450">
              <a:buFont typeface="Calibri"/>
              <a:buChar char="-"/>
            </a:pPr>
            <a:r>
              <a:rPr lang="en-US" dirty="0">
                <a:cs typeface="Calibri"/>
              </a:rPr>
              <a:t>"Fill out Support Form and/or Career Management Plan with a NLT date"</a:t>
            </a:r>
          </a:p>
          <a:p>
            <a:pPr marL="171450" indent="-171450">
              <a:buFont typeface="Calibri"/>
              <a:buChar char="-"/>
            </a:pPr>
            <a:r>
              <a:rPr lang="en-US" dirty="0">
                <a:cs typeface="Calibri"/>
              </a:rPr>
              <a:t>"Read a book on tactics, leadership, or MOS related skills"</a:t>
            </a:r>
          </a:p>
          <a:p>
            <a:pPr marL="171450" indent="-171450">
              <a:buFont typeface="Calibri"/>
              <a:buChar char="-"/>
            </a:pPr>
            <a:r>
              <a:rPr lang="en-US" dirty="0">
                <a:cs typeface="Calibri"/>
              </a:rPr>
              <a:t>"Attend/teach some form of Professional Development outside normal duty hours"</a:t>
            </a:r>
          </a:p>
          <a:p>
            <a:pPr marL="171450" indent="-171450">
              <a:buFont typeface="Calibri"/>
              <a:buChar char="-"/>
            </a:pPr>
            <a:r>
              <a:rPr lang="en-US" dirty="0">
                <a:cs typeface="Calibri"/>
              </a:rPr>
              <a:t>"Send me your initial counseling that you plan on using for your subordinates"</a:t>
            </a:r>
          </a:p>
          <a:p>
            <a:pPr marL="171450" indent="-171450">
              <a:buFont typeface="Calibri"/>
              <a:buChar char="-"/>
            </a:pPr>
            <a:endParaRPr lang="en-US" dirty="0">
              <a:cs typeface="Calibri"/>
            </a:endParaRPr>
          </a:p>
          <a:p>
            <a:r>
              <a:rPr lang="en-US" dirty="0">
                <a:cs typeface="Calibri"/>
              </a:rPr>
              <a:t>Say: Whatever you decide ahead of sitting down to discuss the DA Form 4856 with the Soldier, be prepared that you plan of action may change. Remain flexible, but show up prepared with some ideas to make the conversation productive. You are not sure how overwhelmed or underwhelmed the Soldier may feel regarding the conversation you are having. </a:t>
            </a:r>
          </a:p>
          <a:p>
            <a:endParaRPr lang="en-US" dirty="0"/>
          </a:p>
          <a:p>
            <a:r>
              <a:rPr lang="en-US" u="sng" dirty="0"/>
              <a:t>Slide Time</a:t>
            </a:r>
            <a:r>
              <a:rPr lang="en-US" dirty="0"/>
              <a:t>: 5 minutes</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14</a:t>
            </a:fld>
            <a:endParaRPr lang="en-US"/>
          </a:p>
        </p:txBody>
      </p:sp>
    </p:spTree>
    <p:extLst>
      <p:ext uri="{BB962C8B-B14F-4D97-AF65-F5344CB8AC3E}">
        <p14:creationId xmlns:p14="http://schemas.microsoft.com/office/powerpoint/2010/main" val="32445317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The manner on how/when the leader will be assessing performance needs to be communicated to the greatest extent during Part III. People want to feel as though they were treated fairly and given a chance to succeed. Depending on the purpose of your counseling this assessment does not have to include much information. It is still a very important part as it can set the stage for more important conversations that could occur in the future. </a:t>
            </a:r>
            <a:endParaRPr lang="en-US" dirty="0">
              <a:ea typeface="Calibri"/>
              <a:cs typeface="Calibri"/>
            </a:endParaRPr>
          </a:p>
          <a:p>
            <a:endParaRPr lang="en-US" dirty="0">
              <a:ea typeface="Calibri"/>
              <a:cs typeface="Calibri"/>
            </a:endParaRPr>
          </a:p>
          <a:p>
            <a:r>
              <a:rPr lang="en-US" dirty="0">
                <a:ea typeface="Calibri"/>
                <a:cs typeface="Calibri"/>
              </a:rPr>
              <a:t>Say: Take a moment to look back at your Part III Plan of Action notes. You should be able to accurately provide feedback on each of those possible actions. If you cannot, it likely belongs in the Part III Summary of Counseling. </a:t>
            </a:r>
          </a:p>
          <a:p>
            <a:endParaRPr lang="en-US" dirty="0"/>
          </a:p>
          <a:p>
            <a:r>
              <a:rPr lang="en-US" dirty="0"/>
              <a:t>Say: Part IV Plan of Action is the most commonly missed portion of the form. It is more-likely for Soldiers to follow through with the Plan of Action when they know their leaders will actually assess that plan. </a:t>
            </a:r>
            <a:endParaRPr lang="en-US" dirty="0">
              <a:ea typeface="Calibri"/>
              <a:cs typeface="Calibri"/>
            </a:endParaRPr>
          </a:p>
          <a:p>
            <a:endParaRPr lang="en-US" dirty="0">
              <a:ea typeface="Calibri"/>
              <a:cs typeface="Calibri"/>
            </a:endParaRPr>
          </a:p>
          <a:p>
            <a:r>
              <a:rPr lang="en-US" u="sng" dirty="0"/>
              <a:t>Slide Time</a:t>
            </a:r>
            <a:r>
              <a:rPr lang="en-US" dirty="0"/>
              <a:t>: 1 minute</a:t>
            </a:r>
          </a:p>
          <a:p>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15</a:t>
            </a:fld>
            <a:endParaRPr lang="en-US"/>
          </a:p>
        </p:txBody>
      </p:sp>
    </p:spTree>
    <p:extLst>
      <p:ext uri="{BB962C8B-B14F-4D97-AF65-F5344CB8AC3E}">
        <p14:creationId xmlns:p14="http://schemas.microsoft.com/office/powerpoint/2010/main" val="29132194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*Feel free to insert additional tips that you have learned in your experience*</a:t>
            </a:r>
          </a:p>
          <a:p>
            <a:endParaRPr lang="en-US" dirty="0">
              <a:ea typeface="Calibri" panose="020F0502020204030204"/>
              <a:cs typeface="Calibri" panose="020F0502020204030204"/>
            </a:endParaRPr>
          </a:p>
          <a:p>
            <a:r>
              <a:rPr lang="en-US" dirty="0">
                <a:ea typeface="Calibri" panose="020F0502020204030204"/>
                <a:cs typeface="Calibri" panose="020F0502020204030204"/>
              </a:rPr>
              <a:t>Say: Here a few tips and tricks that can make the counseling process less intimidating and more along the lines of the Army's intent behind the DA Form 4856.</a:t>
            </a:r>
          </a:p>
          <a:p>
            <a:endParaRPr lang="en-US" dirty="0">
              <a:ea typeface="Calibri" panose="020F0502020204030204"/>
              <a:cs typeface="Calibri" panose="020F0502020204030204"/>
            </a:endParaRPr>
          </a:p>
          <a:p>
            <a:pPr marL="228600" indent="-228600">
              <a:buAutoNum type="arabicPeriod"/>
            </a:pPr>
            <a:r>
              <a:rPr lang="en-US" dirty="0">
                <a:ea typeface="Calibri" panose="020F0502020204030204"/>
                <a:cs typeface="Calibri" panose="020F0502020204030204"/>
              </a:rPr>
              <a:t>When starting from scratch, you can ask for help. Ask Google, Ask your leaders, or a person who has been in your position. Chances are someone, somewhere, and some point in time had the same questions or concerns you had. You might be surprised the resounding support you'd get by asking leaders within the organization (even if they are complete strangers) for help with preparing a counseling session. </a:t>
            </a:r>
          </a:p>
          <a:p>
            <a:pPr lvl="1"/>
            <a:r>
              <a:rPr lang="en-US" u="sng" dirty="0">
                <a:ea typeface="Calibri" panose="020F0502020204030204"/>
                <a:cs typeface="Calibri" panose="020F0502020204030204"/>
              </a:rPr>
              <a:t>Extra note</a:t>
            </a:r>
            <a:r>
              <a:rPr lang="en-US" dirty="0">
                <a:ea typeface="Calibri" panose="020F0502020204030204"/>
                <a:cs typeface="Calibri" panose="020F0502020204030204"/>
              </a:rPr>
              <a:t>: One of the greatest outcomes from doing consistent counseling documents show up when you go to write an NCOER /OER and all your 4856s have bullets that can inspire an accurate evaluation. The evaluation, good or bad, should not be a surprise especially because you had the conversations with the Soldier. </a:t>
            </a:r>
          </a:p>
          <a:p>
            <a:pPr marL="228600" indent="-228600">
              <a:buAutoNum type="arabicPeriod"/>
            </a:pPr>
            <a:endParaRPr lang="en-US" dirty="0">
              <a:ea typeface="Calibri" panose="020F0502020204030204"/>
              <a:cs typeface="Calibri" panose="020F0502020204030204"/>
            </a:endParaRPr>
          </a:p>
          <a:p>
            <a:pPr marL="228600" indent="-228600">
              <a:buAutoNum type="arabicPeriod"/>
            </a:pPr>
            <a:r>
              <a:rPr lang="en-US" dirty="0">
                <a:ea typeface="Calibri" panose="020F0502020204030204"/>
                <a:cs typeface="Calibri" panose="020F0502020204030204"/>
              </a:rPr>
              <a:t>Timelines are very important to creating healthy and reasonable counseling sessions. Everyone knows the obvious that in the event of a DUI, ACFT failure, or other circumstances of negative counseling the situation needs to be addressed as soon as possible. Well, what we tend to forget is that we can be intentional with our time to conduct productive/relationship based counseling sessions too. </a:t>
            </a:r>
          </a:p>
          <a:p>
            <a:pPr marL="228600" indent="-228600">
              <a:buAutoNum type="arabicPeriod"/>
            </a:pPr>
            <a:endParaRPr lang="en-US" dirty="0">
              <a:ea typeface="Calibri" panose="020F0502020204030204"/>
              <a:cs typeface="Calibri" panose="020F0502020204030204"/>
            </a:endParaRPr>
          </a:p>
          <a:p>
            <a:pPr marL="228600" indent="-228600">
              <a:buAutoNum type="arabicPeriod"/>
            </a:pPr>
            <a:r>
              <a:rPr lang="en-US" dirty="0">
                <a:ea typeface="Calibri" panose="020F0502020204030204"/>
                <a:cs typeface="Calibri" panose="020F0502020204030204"/>
              </a:rPr>
              <a:t>When we put the Soldier's needs first it can go a long way in the counseling process. Leaders need to be aware if the Soldier feels uncomfortable or they cannot trust leadership. Counter-measures can be taken to correct that, but it is going to require time and transparency to re-establish a level of care that leaders can use to leverage the Soldier's internal motivators. </a:t>
            </a:r>
          </a:p>
          <a:p>
            <a:pPr marL="228600" indent="-228600">
              <a:buAutoNum type="arabicPeriod"/>
            </a:pPr>
            <a:endParaRPr lang="en-US" dirty="0">
              <a:ea typeface="Calibri" panose="020F0502020204030204"/>
              <a:cs typeface="Calibri" panose="020F0502020204030204"/>
            </a:endParaRPr>
          </a:p>
          <a:p>
            <a:r>
              <a:rPr lang="en-US" dirty="0">
                <a:ea typeface="Calibri" panose="020F0502020204030204"/>
                <a:cs typeface="Calibri" panose="020F0502020204030204"/>
              </a:rPr>
              <a:t>Ask: Does anybody else have any tips and tricks that you have learned over the years?</a:t>
            </a:r>
          </a:p>
          <a:p>
            <a:endParaRPr lang="en-US" dirty="0">
              <a:ea typeface="Calibri" panose="020F0502020204030204"/>
              <a:cs typeface="Calibri" panose="020F0502020204030204"/>
            </a:endParaRPr>
          </a:p>
          <a:p>
            <a:r>
              <a:rPr lang="en-US" dirty="0">
                <a:ea typeface="Calibri" panose="020F0502020204030204"/>
                <a:cs typeface="Calibri" panose="020F0502020204030204"/>
              </a:rPr>
              <a:t>Debrief: Respond and acknowledge any answers. Transition to the last slide to conclude the training.</a:t>
            </a:r>
          </a:p>
          <a:p>
            <a:pPr marL="228600" indent="-228600">
              <a:buAutoNum type="arabicPeriod"/>
            </a:pPr>
            <a:endParaRPr lang="en-US" dirty="0"/>
          </a:p>
          <a:p>
            <a:r>
              <a:rPr lang="en-US" u="sng" dirty="0"/>
              <a:t>Slide Time</a:t>
            </a:r>
            <a:r>
              <a:rPr lang="en-US" dirty="0"/>
              <a:t>: 3 minutes</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16</a:t>
            </a:fld>
            <a:endParaRPr lang="en-US"/>
          </a:p>
        </p:txBody>
      </p:sp>
    </p:spTree>
    <p:extLst>
      <p:ext uri="{BB962C8B-B14F-4D97-AF65-F5344CB8AC3E}">
        <p14:creationId xmlns:p14="http://schemas.microsoft.com/office/powerpoint/2010/main" val="12093202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Say: Last, but not least, we will finish with this plug to get more resources and materials for the Army leader development programs. Check out Center for Army Leadership, and you'll be surprised at how much stuff is out there for you to use. </a:t>
            </a:r>
          </a:p>
          <a:p>
            <a:endParaRPr lang="en-US" u="sng" dirty="0"/>
          </a:p>
          <a:p>
            <a:r>
              <a:rPr lang="en-US" u="sng" dirty="0"/>
              <a:t>Slide Time</a:t>
            </a:r>
            <a:r>
              <a:rPr lang="en-US" dirty="0"/>
              <a:t>: 1 minute</a:t>
            </a:r>
          </a:p>
        </p:txBody>
      </p:sp>
      <p:sp>
        <p:nvSpPr>
          <p:cNvPr id="4" name="Slide Number Placeholder 3"/>
          <p:cNvSpPr>
            <a:spLocks noGrp="1"/>
          </p:cNvSpPr>
          <p:nvPr>
            <p:ph type="sldNum" sz="quarter" idx="10"/>
          </p:nvPr>
        </p:nvSpPr>
        <p:spPr/>
        <p:txBody>
          <a:bodyPr/>
          <a:lstStyle/>
          <a:p>
            <a:pPr>
              <a:defRPr/>
            </a:pPr>
            <a:fld id="{566B5FE0-7DBD-47EB-B8E9-CF38ADFCD752}" type="slidenum">
              <a:rPr lang="en-US" smtClean="0"/>
              <a:pPr>
                <a:defRPr/>
              </a:pPr>
              <a:t>17</a:t>
            </a:fld>
            <a:endParaRPr lang="en-US"/>
          </a:p>
        </p:txBody>
      </p:sp>
    </p:spTree>
    <p:extLst>
      <p:ext uri="{BB962C8B-B14F-4D97-AF65-F5344CB8AC3E}">
        <p14:creationId xmlns:p14="http://schemas.microsoft.com/office/powerpoint/2010/main" val="40733813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u="sng" dirty="0"/>
              <a:t>Say</a:t>
            </a:r>
            <a:r>
              <a:rPr lang="en-US" dirty="0"/>
              <a:t>: The Social Health Work Group is looking for your amazing OPD/NCOPD briefings.  The submission process is outlined by scanning this QR Code.  Additionally, scanning the QR code will bring you to our already published OPD/NCOPD library.  We are always looking for motivated individuals to join the efforts of the Social Health Work Group.  Please contact Amy Ruff, R3SP (amy.l.ruff4.civ@army.mil or 701-333-3804) if you are interested.   Please bookmark or favorite this URL location for your future reference.   Let's move on to our AAR.  </a:t>
            </a:r>
          </a:p>
          <a:p>
            <a:endParaRPr lang="en-US" dirty="0"/>
          </a:p>
          <a:p>
            <a:r>
              <a:rPr lang="en-US" u="sng" dirty="0"/>
              <a:t>Slide Time</a:t>
            </a:r>
            <a:r>
              <a:rPr lang="en-US" dirty="0"/>
              <a:t>: 30 seconds</a:t>
            </a:r>
          </a:p>
          <a:p>
            <a:endParaRPr lang="en-US" dirty="0"/>
          </a:p>
          <a:p>
            <a:r>
              <a:rPr lang="en-US" u="sng" dirty="0"/>
              <a:t>Notes</a:t>
            </a:r>
            <a:r>
              <a:rPr lang="en-US" dirty="0"/>
              <a:t>: This slide must remain in Professional Development Library publications.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19269E-706D-49AF-B5AA-1A3B7F90191A}"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745678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E7D85-52F5-D75F-B28D-A1138E433B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D1804B-3DC1-70BE-322B-D8C62C6D7D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939E7A-17D3-C16F-61F7-5E60CE3EE7DD}"/>
              </a:ext>
            </a:extLst>
          </p:cNvPr>
          <p:cNvSpPr>
            <a:spLocks noGrp="1"/>
          </p:cNvSpPr>
          <p:nvPr>
            <p:ph type="body" idx="1"/>
          </p:nvPr>
        </p:nvSpPr>
        <p:spPr/>
        <p:txBody>
          <a:bodyPr/>
          <a:lstStyle/>
          <a:p>
            <a:r>
              <a:rPr lang="en-US" i="0" u="sng" dirty="0"/>
              <a:t>Say</a:t>
            </a:r>
            <a:r>
              <a:rPr lang="en-US" dirty="0"/>
              <a:t>: The Social Health Work Group will utilize this AAR to help improve the OPD/NCOPD course, as well as gain your ideas for future course development.  It should take two to three minutes to complete.   </a:t>
            </a:r>
          </a:p>
          <a:p>
            <a:endParaRPr lang="en-US" dirty="0"/>
          </a:p>
          <a:p>
            <a:r>
              <a:rPr lang="en-US" u="sng" dirty="0"/>
              <a:t>Slide Time</a:t>
            </a:r>
            <a:r>
              <a:rPr lang="en-US" dirty="0"/>
              <a:t>: 2-3 Minutes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Notes</a:t>
            </a:r>
            <a:r>
              <a:rPr lang="en-US" dirty="0"/>
              <a:t>: This slide must remain in Professional Development Library publications.   If the course presenter or unit leadership would like copies of the AAR results, they can contact Amy Ruff, R3SP at amy.l.ruff4.civ@army.mil or 701-333-3804. </a:t>
            </a:r>
          </a:p>
          <a:p>
            <a:endParaRPr lang="en-US" dirty="0"/>
          </a:p>
        </p:txBody>
      </p:sp>
      <p:sp>
        <p:nvSpPr>
          <p:cNvPr id="4" name="Slide Number Placeholder 3">
            <a:extLst>
              <a:ext uri="{FF2B5EF4-FFF2-40B4-BE49-F238E27FC236}">
                <a16:creationId xmlns:a16="http://schemas.microsoft.com/office/drawing/2014/main" id="{EF71068F-9A8A-6C8F-5F6E-8FEE51CCE92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EE2B5-F86E-49E7-9F3F-5F5735D4C90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19147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u="sng" dirty="0">
                <a:latin typeface="+mn-lt"/>
              </a:rPr>
              <a:t>Say: </a:t>
            </a:r>
            <a:r>
              <a:rPr lang="en-US" sz="1200" dirty="0">
                <a:latin typeface="+mn-lt"/>
              </a:rPr>
              <a:t>The MyTeam-MyGuard Leader Development is an action plan supported by the Social Health Work Group which is one of five work groups overseen by the NDARNG’s Commander’s Ready and Resilience Council.  The objective of the action plan is to create a Professional Development Library for utilization during NCOPD/OPD periods of instruction while supporting core leadership competencies, team building, unit cohesion, trust, resilience, personal and unit readiness. </a:t>
            </a:r>
          </a:p>
          <a:p>
            <a:pPr marL="0" indent="0">
              <a:buFont typeface="Arial" panose="020B0604020202020204" pitchFamily="34" charset="0"/>
              <a:buNone/>
            </a:pPr>
            <a:endParaRPr lang="en-US" sz="1200" dirty="0">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u="sng" dirty="0">
                <a:latin typeface="+mn-lt"/>
              </a:rPr>
              <a:t>Slide Time</a:t>
            </a:r>
            <a:r>
              <a:rPr lang="en-US" sz="1200" dirty="0">
                <a:latin typeface="+mn-lt"/>
              </a:rPr>
              <a:t>: 30 seconds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u="sng" dirty="0">
                <a:latin typeface="+mn-lt"/>
              </a:rPr>
              <a:t>Notes</a:t>
            </a:r>
            <a:r>
              <a:rPr lang="en-US" sz="1200" dirty="0">
                <a:latin typeface="+mn-lt"/>
              </a:rPr>
              <a:t>: </a:t>
            </a:r>
            <a:r>
              <a:rPr lang="en-US" sz="1200" dirty="0"/>
              <a:t>This slide must remain in Professional Development Library publications.  </a:t>
            </a:r>
            <a:endParaRPr lang="en-US" sz="1200" dirty="0">
              <a:latin typeface="+mn-lt"/>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8EE2B5-F86E-49E7-9F3F-5F5735D4C90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698088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Introduce yourself and the topic you will be teaching. </a:t>
            </a:r>
          </a:p>
          <a:p>
            <a:endParaRPr lang="en-US" dirty="0"/>
          </a:p>
          <a:p>
            <a:r>
              <a:rPr lang="en-US" dirty="0"/>
              <a:t>Say: The counseling process is just as essential to unit's readiness as our weapons training. These skills can and should be taught at all echelons within any Army unit. </a:t>
            </a:r>
            <a:endParaRPr lang="en-US" dirty="0">
              <a:cs typeface="Calibri"/>
            </a:endParaRPr>
          </a:p>
          <a:p>
            <a:endParaRPr lang="en-US" dirty="0"/>
          </a:p>
          <a:p>
            <a:r>
              <a:rPr lang="en-US" u="sng" dirty="0"/>
              <a:t>Slide Time</a:t>
            </a:r>
            <a:r>
              <a:rPr lang="en-US" dirty="0"/>
              <a:t>: 30 seconds</a:t>
            </a:r>
          </a:p>
          <a:p>
            <a:endParaRPr lang="en-US" dirty="0"/>
          </a:p>
          <a:p>
            <a:r>
              <a:rPr lang="en-US" dirty="0"/>
              <a:t>NOTES: To remain within the anticipated 30-minute time frame, it is important to stick to the slide times as indicated, however, if you have flexibility in time feel free to extend the discussions and practical exercises. </a:t>
            </a:r>
            <a:endParaRPr lang="en-US" dirty="0">
              <a:cs typeface="Calibri"/>
            </a:endParaRPr>
          </a:p>
        </p:txBody>
      </p:sp>
      <p:sp>
        <p:nvSpPr>
          <p:cNvPr id="4" name="Slide Number Placeholder 3"/>
          <p:cNvSpPr>
            <a:spLocks noGrp="1"/>
          </p:cNvSpPr>
          <p:nvPr>
            <p:ph type="sldNum" sz="quarter" idx="10"/>
          </p:nvPr>
        </p:nvSpPr>
        <p:spPr/>
        <p:txBody>
          <a:bodyPr/>
          <a:lstStyle/>
          <a:p>
            <a:fld id="{7B59F08E-F203-463D-9CB4-999D28E6A2AA}" type="slidenum">
              <a:rPr lang="en-US" smtClean="0"/>
              <a:t>3</a:t>
            </a:fld>
            <a:endParaRPr lang="en-US"/>
          </a:p>
        </p:txBody>
      </p:sp>
    </p:spTree>
    <p:extLst>
      <p:ext uri="{BB962C8B-B14F-4D97-AF65-F5344CB8AC3E}">
        <p14:creationId xmlns:p14="http://schemas.microsoft.com/office/powerpoint/2010/main" val="583601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Today we will focus on the basic of the counseling process along with providing tips and tricks to improve your experiences with counseling. As we go through this information, try to keep in my some of your internal responses to the questions listed on the slide. </a:t>
            </a:r>
          </a:p>
          <a:p>
            <a:endParaRPr lang="en-US" dirty="0"/>
          </a:p>
          <a:p>
            <a:r>
              <a:rPr lang="en-US" dirty="0"/>
              <a:t>Ask: What has been your best counseling experience? </a:t>
            </a:r>
            <a:endParaRPr lang="en-US" dirty="0">
              <a:cs typeface="Calibri" panose="020F0502020204030204"/>
            </a:endParaRPr>
          </a:p>
          <a:p>
            <a:r>
              <a:rPr lang="en-US"/>
              <a:t>Ask: What has been your worst counseling experience? </a:t>
            </a:r>
            <a:endParaRPr lang="en-US">
              <a:cs typeface="Calibri"/>
            </a:endParaRPr>
          </a:p>
          <a:p>
            <a:r>
              <a:rPr lang="en-US" dirty="0"/>
              <a:t>Ask: How do these experiences affect your ability to counsel junior Soldiers who really need it? </a:t>
            </a:r>
            <a:endParaRPr lang="en-US" dirty="0">
              <a:cs typeface="Calibri" panose="020F0502020204030204"/>
            </a:endParaRPr>
          </a:p>
          <a:p>
            <a:r>
              <a:rPr lang="en-US" dirty="0">
                <a:cs typeface="Calibri" panose="020F0502020204030204"/>
              </a:rPr>
              <a:t>Ask: </a:t>
            </a:r>
            <a:r>
              <a:rPr lang="en-US" dirty="0"/>
              <a:t>How could consistent counseling benefit the leader &amp; the subordinate?</a:t>
            </a:r>
            <a:endParaRPr lang="en-US" dirty="0">
              <a:cs typeface="Calibri" panose="020F0502020204030204"/>
            </a:endParaRPr>
          </a:p>
          <a:p>
            <a:r>
              <a:rPr lang="en-US" dirty="0"/>
              <a:t>      NOTE: The above questions are rhetorical questions; acknowledge the nodding heads. </a:t>
            </a:r>
            <a:endParaRPr lang="en-US" dirty="0">
              <a:cs typeface="Calibri" panose="020F0502020204030204"/>
            </a:endParaRPr>
          </a:p>
          <a:p>
            <a:endParaRPr lang="en-US" dirty="0">
              <a:cs typeface="Calibri" panose="020F0502020204030204"/>
            </a:endParaRPr>
          </a:p>
          <a:p>
            <a:r>
              <a:rPr lang="en-US" dirty="0">
                <a:cs typeface="Calibri" panose="020F0502020204030204"/>
              </a:rPr>
              <a:t>Say: Most of you have a variety of experiences to bring value you to the training today. Please keep these thoughts ready and available to discuss later as we go through the class. </a:t>
            </a:r>
          </a:p>
          <a:p>
            <a:endParaRPr lang="en-US" dirty="0"/>
          </a:p>
          <a:p>
            <a:endParaRPr lang="en-US" u="sng" dirty="0">
              <a:cs typeface="Calibri"/>
            </a:endParaRPr>
          </a:p>
          <a:p>
            <a:r>
              <a:rPr lang="en-US" u="sng" dirty="0"/>
              <a:t>Slide Time</a:t>
            </a:r>
            <a:r>
              <a:rPr lang="en-US" dirty="0"/>
              <a:t>: 2 minutes</a:t>
            </a:r>
            <a:endParaRPr lang="en-US" dirty="0">
              <a:cs typeface="Calibri"/>
            </a:endParaRPr>
          </a:p>
        </p:txBody>
      </p:sp>
      <p:sp>
        <p:nvSpPr>
          <p:cNvPr id="4" name="Slide Number Placeholder 3"/>
          <p:cNvSpPr>
            <a:spLocks noGrp="1"/>
          </p:cNvSpPr>
          <p:nvPr>
            <p:ph type="sldNum" sz="quarter" idx="10"/>
          </p:nvPr>
        </p:nvSpPr>
        <p:spPr/>
        <p:txBody>
          <a:bodyPr/>
          <a:lstStyle/>
          <a:p>
            <a:fld id="{2A94D13D-59D4-4A42-BB20-2B8A54919E23}" type="slidenum">
              <a:rPr lang="en-US" smtClean="0"/>
              <a:t>4</a:t>
            </a:fld>
            <a:endParaRPr lang="en-US"/>
          </a:p>
        </p:txBody>
      </p:sp>
    </p:spTree>
    <p:extLst>
      <p:ext uri="{BB962C8B-B14F-4D97-AF65-F5344CB8AC3E}">
        <p14:creationId xmlns:p14="http://schemas.microsoft.com/office/powerpoint/2010/main" val="2447216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Say: We are learning the "how to" of counseling and here are some references. </a:t>
            </a:r>
          </a:p>
          <a:p>
            <a:endParaRPr lang="en-US" dirty="0">
              <a:cs typeface="Calibri" panose="020F0502020204030204"/>
            </a:endParaRPr>
          </a:p>
          <a:p>
            <a:r>
              <a:rPr lang="en-US" u="sng" dirty="0"/>
              <a:t>Slide Time</a:t>
            </a:r>
            <a:r>
              <a:rPr lang="en-US" dirty="0"/>
              <a:t>: 30 Seconds</a:t>
            </a:r>
          </a:p>
        </p:txBody>
      </p:sp>
      <p:sp>
        <p:nvSpPr>
          <p:cNvPr id="4" name="Slide Number Placeholder 3"/>
          <p:cNvSpPr>
            <a:spLocks noGrp="1"/>
          </p:cNvSpPr>
          <p:nvPr>
            <p:ph type="sldNum" sz="quarter" idx="5"/>
          </p:nvPr>
        </p:nvSpPr>
        <p:spPr/>
        <p:txBody>
          <a:bodyPr/>
          <a:lstStyle/>
          <a:p>
            <a:fld id="{2A94D13D-59D4-4A42-BB20-2B8A54919E23}" type="slidenum">
              <a:rPr lang="en-US" smtClean="0"/>
              <a:t>5</a:t>
            </a:fld>
            <a:endParaRPr lang="en-US"/>
          </a:p>
        </p:txBody>
      </p:sp>
    </p:spTree>
    <p:extLst>
      <p:ext uri="{BB962C8B-B14F-4D97-AF65-F5344CB8AC3E}">
        <p14:creationId xmlns:p14="http://schemas.microsoft.com/office/powerpoint/2010/main" val="471398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No matter what the situation or reason for the counseling, leaders are attempting to improve or sustain performance. </a:t>
            </a:r>
          </a:p>
          <a:p>
            <a:endParaRPr lang="en-US" dirty="0">
              <a:cs typeface="Calibri"/>
            </a:endParaRPr>
          </a:p>
          <a:p>
            <a:r>
              <a:rPr lang="en-US" dirty="0">
                <a:cs typeface="Calibri"/>
              </a:rPr>
              <a:t>Ask: Is it more effective to simply tell someone what to do or to work with the person to develop a mutually agreed upon action plan?</a:t>
            </a:r>
          </a:p>
          <a:p>
            <a:r>
              <a:rPr lang="en-US" dirty="0">
                <a:cs typeface="Calibri"/>
              </a:rPr>
              <a:t>     NOTE: Encourage your audience to raise their hand if they'd like to voice their opinion on the question. </a:t>
            </a:r>
          </a:p>
          <a:p>
            <a:r>
              <a:rPr lang="en-US" dirty="0">
                <a:cs typeface="Calibri"/>
              </a:rPr>
              <a:t>     Chances are someone will say, "</a:t>
            </a:r>
            <a:r>
              <a:rPr lang="en-US" i="1" dirty="0">
                <a:cs typeface="Calibri"/>
              </a:rPr>
              <a:t>it depends</a:t>
            </a:r>
            <a:r>
              <a:rPr lang="en-US" dirty="0">
                <a:cs typeface="Calibri"/>
              </a:rPr>
              <a:t>." That is a great opportunity to have them elaborate on their opinion. </a:t>
            </a:r>
          </a:p>
          <a:p>
            <a:endParaRPr lang="en-US" dirty="0">
              <a:cs typeface="Calibri"/>
            </a:endParaRPr>
          </a:p>
          <a:p>
            <a:r>
              <a:rPr lang="en-US" dirty="0"/>
              <a:t>Say: Counseling is performance oriented. Not positive or negative. There are many ways to get to better work, but we want to be building future leaders to create a culture of excellence throughout the Army. </a:t>
            </a:r>
            <a:endParaRPr lang="en-US" dirty="0">
              <a:cs typeface="Calibri"/>
            </a:endParaRPr>
          </a:p>
          <a:p>
            <a:endParaRPr lang="en-US"/>
          </a:p>
          <a:p>
            <a:r>
              <a:rPr lang="en-US" u="sng" dirty="0"/>
              <a:t>Slide Time</a:t>
            </a:r>
            <a:r>
              <a:rPr lang="en-US" dirty="0"/>
              <a:t>: 2 minutes</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2A94D13D-59D4-4A42-BB20-2B8A54919E23}" type="slidenum">
              <a:rPr lang="en-US" smtClean="0"/>
              <a:t>6</a:t>
            </a:fld>
            <a:endParaRPr lang="en-US"/>
          </a:p>
        </p:txBody>
      </p:sp>
    </p:spTree>
    <p:extLst>
      <p:ext uri="{BB962C8B-B14F-4D97-AF65-F5344CB8AC3E}">
        <p14:creationId xmlns:p14="http://schemas.microsoft.com/office/powerpoint/2010/main" val="2303025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four Stages are necessary for effective counseling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n-lt"/>
                <a:ea typeface="+mn-ea"/>
                <a:cs typeface="+mn-cs"/>
              </a:rPr>
              <a:t>1. Identify the Need – *General </a:t>
            </a:r>
            <a:r>
              <a:rPr lang="en-US" sz="1200" b="0" i="0" u="none" strike="noStrike" kern="1200" baseline="0" dirty="0">
                <a:solidFill>
                  <a:schemeClr val="tx1"/>
                </a:solidFill>
                <a:latin typeface="+mn-lt"/>
                <a:ea typeface="+mn-ea"/>
                <a:cs typeface="+mn-cs"/>
              </a:rPr>
              <a:t>(Initial/Quarterly) </a:t>
            </a:r>
            <a:r>
              <a:rPr lang="en-US" sz="1200" b="1" kern="1200" dirty="0">
                <a:solidFill>
                  <a:schemeClr val="tx1"/>
                </a:solidFill>
                <a:latin typeface="Arial" panose="020B0604020202020204" pitchFamily="34" charset="0"/>
                <a:cs typeface="Arial" panose="020B0604020202020204" pitchFamily="34" charset="0"/>
              </a:rPr>
              <a:t>*Professional Growth </a:t>
            </a:r>
            <a:r>
              <a:rPr lang="en-US" sz="1200" b="0" kern="1200" dirty="0">
                <a:solidFill>
                  <a:schemeClr val="tx1"/>
                </a:solidFill>
                <a:latin typeface="Arial" panose="020B0604020202020204" pitchFamily="34" charset="0"/>
                <a:cs typeface="Arial" panose="020B0604020202020204" pitchFamily="34" charset="0"/>
              </a:rPr>
              <a:t>(CMP/EPS)</a:t>
            </a:r>
            <a:r>
              <a:rPr lang="en-US" sz="1200" b="1" kern="1200" dirty="0">
                <a:solidFill>
                  <a:schemeClr val="tx1"/>
                </a:solidFill>
                <a:latin typeface="Arial" panose="020B0604020202020204" pitchFamily="34" charset="0"/>
                <a:cs typeface="Arial" panose="020B0604020202020204" pitchFamily="34" charset="0"/>
              </a:rPr>
              <a:t> *</a:t>
            </a:r>
            <a:r>
              <a:rPr lang="en-US" sz="1800" b="1" i="0" u="none" strike="noStrike" baseline="0" dirty="0">
                <a:latin typeface="Arial" panose="020B0604020202020204" pitchFamily="34" charset="0"/>
              </a:rPr>
              <a:t>Performance </a:t>
            </a:r>
            <a:r>
              <a:rPr lang="en-US" sz="1800" b="0" i="0" u="none" strike="noStrike" baseline="0" dirty="0">
                <a:latin typeface="Arial" panose="020B0604020202020204" pitchFamily="34" charset="0"/>
              </a:rPr>
              <a:t>(ACFT-HT/WT) </a:t>
            </a:r>
            <a:r>
              <a:rPr lang="en-US" sz="1800" b="1" i="0" u="none" strike="noStrike" baseline="0" dirty="0">
                <a:latin typeface="Arial" panose="020B0604020202020204" pitchFamily="34" charset="0"/>
              </a:rPr>
              <a:t>*Event Oriented </a:t>
            </a:r>
            <a:r>
              <a:rPr lang="en-US" sz="1800" b="0" i="0" u="none" strike="noStrike" baseline="0" dirty="0">
                <a:latin typeface="Arial" panose="020B0604020202020204" pitchFamily="34" charset="0"/>
              </a:rPr>
              <a:t>(Superior/Adverse)</a:t>
            </a:r>
            <a:endParaRPr lang="en-US" sz="1200" b="1"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Counseling is mandated at consistent intervals to ensure the Subordinate understands expectations. It is also important for the Soldier to understand that they are; not meeting standard, meeting standard, exceeding standard, and WHY. </a:t>
            </a:r>
            <a:endParaRPr lang="en-US" altLang="en-US" b="1" dirty="0"/>
          </a:p>
          <a:p>
            <a:endParaRPr lang="en-US" altLang="en-US" b="1" dirty="0"/>
          </a:p>
          <a:p>
            <a:pPr marL="0" indent="0">
              <a:buNone/>
            </a:pPr>
            <a:r>
              <a:rPr lang="en-US" altLang="en-US" b="1" dirty="0"/>
              <a:t>2: Prepare for the Counseling</a:t>
            </a:r>
            <a:endParaRPr lang="en-US" altLang="en-US" b="1" dirty="0">
              <a:cs typeface="Calibri"/>
            </a:endParaRPr>
          </a:p>
          <a:p>
            <a:pPr>
              <a:spcBef>
                <a:spcPts val="600"/>
              </a:spcBef>
            </a:pPr>
            <a:r>
              <a:rPr lang="en-US" altLang="en-US" dirty="0"/>
              <a:t>- </a:t>
            </a:r>
            <a:r>
              <a:rPr lang="en-US" altLang="en-US" sz="1200" dirty="0"/>
              <a:t>Select a suitable place.</a:t>
            </a:r>
            <a:r>
              <a:rPr lang="en-US" altLang="en-US" dirty="0"/>
              <a:t>               </a:t>
            </a:r>
            <a:endParaRPr lang="en-US" altLang="en-US" sz="1200" dirty="0">
              <a:cs typeface="Calibri"/>
            </a:endParaRPr>
          </a:p>
          <a:p>
            <a:pPr>
              <a:spcBef>
                <a:spcPts val="600"/>
              </a:spcBef>
            </a:pPr>
            <a:r>
              <a:rPr lang="en-US" altLang="en-US" dirty="0"/>
              <a:t>- </a:t>
            </a:r>
            <a:r>
              <a:rPr lang="en-US" altLang="en-US" sz="1200" dirty="0"/>
              <a:t>Schedule the time.</a:t>
            </a:r>
            <a:endParaRPr lang="en-US" altLang="en-US" sz="1200" dirty="0">
              <a:cs typeface="Calibri" panose="020F0502020204030204"/>
            </a:endParaRPr>
          </a:p>
          <a:p>
            <a:pPr>
              <a:spcBef>
                <a:spcPts val="600"/>
              </a:spcBef>
            </a:pPr>
            <a:r>
              <a:rPr lang="en-US" altLang="en-US" dirty="0"/>
              <a:t>- </a:t>
            </a:r>
            <a:r>
              <a:rPr lang="en-US" altLang="en-US" sz="1200" dirty="0"/>
              <a:t>Notify the subordinate well in advance.</a:t>
            </a:r>
            <a:endParaRPr lang="en-US" altLang="en-US" sz="1200" dirty="0">
              <a:cs typeface="Calibri" panose="020F0502020204030204"/>
            </a:endParaRPr>
          </a:p>
          <a:p>
            <a:pPr>
              <a:spcBef>
                <a:spcPts val="600"/>
              </a:spcBef>
            </a:pPr>
            <a:r>
              <a:rPr lang="en-US" altLang="en-US" dirty="0"/>
              <a:t>- </a:t>
            </a:r>
            <a:r>
              <a:rPr lang="en-US" altLang="en-US" sz="1200" dirty="0"/>
              <a:t>Outline the counseling session components.</a:t>
            </a:r>
            <a:r>
              <a:rPr lang="en-US" altLang="en-US" dirty="0"/>
              <a:t> </a:t>
            </a:r>
            <a:endParaRPr lang="en-US" altLang="en-US" sz="1200" dirty="0">
              <a:cs typeface="Calibri" panose="020F0502020204030204"/>
            </a:endParaRPr>
          </a:p>
          <a:p>
            <a:pPr>
              <a:spcBef>
                <a:spcPts val="600"/>
              </a:spcBef>
            </a:pPr>
            <a:r>
              <a:rPr lang="en-US" altLang="en-US" dirty="0"/>
              <a:t>- </a:t>
            </a:r>
            <a:r>
              <a:rPr lang="en-US" altLang="en-US" sz="1200" dirty="0"/>
              <a:t>Organize information and draft a plan of action.</a:t>
            </a:r>
            <a:endParaRPr lang="en-US" altLang="en-US" sz="1200" dirty="0">
              <a:cs typeface="Calibri" panose="020F0502020204030204"/>
            </a:endParaRPr>
          </a:p>
          <a:p>
            <a:pPr>
              <a:spcBef>
                <a:spcPts val="600"/>
              </a:spcBef>
            </a:pPr>
            <a:r>
              <a:rPr lang="en-US" altLang="en-US" dirty="0"/>
              <a:t>- </a:t>
            </a:r>
            <a:r>
              <a:rPr lang="en-US" altLang="en-US" sz="1200" dirty="0"/>
              <a:t>Plan the counseling strategy.</a:t>
            </a:r>
            <a:endParaRPr lang="en-US" altLang="en-US" sz="1200" dirty="0">
              <a:cs typeface="Calibri" panose="020F0502020204030204"/>
            </a:endParaRPr>
          </a:p>
          <a:p>
            <a:pPr>
              <a:spcBef>
                <a:spcPts val="600"/>
              </a:spcBef>
            </a:pPr>
            <a:r>
              <a:rPr lang="en-US" altLang="en-US" dirty="0"/>
              <a:t>- </a:t>
            </a:r>
            <a:r>
              <a:rPr lang="en-US" altLang="en-US" sz="1200" dirty="0"/>
              <a:t>Establish the right atmosphere</a:t>
            </a:r>
            <a:endParaRPr lang="en-US" altLang="en-US" sz="1200" dirty="0">
              <a:cs typeface="Calibri" panose="020F0502020204030204"/>
            </a:endParaRPr>
          </a:p>
          <a:p>
            <a:pPr>
              <a:spcBef>
                <a:spcPts val="600"/>
              </a:spcBef>
            </a:pPr>
            <a:endParaRPr lang="en-US" altLang="en-US" dirty="0"/>
          </a:p>
          <a:p>
            <a:pPr>
              <a:spcBef>
                <a:spcPts val="600"/>
              </a:spcBef>
            </a:pPr>
            <a:r>
              <a:rPr lang="en-US" altLang="en-US" sz="1200" b="1" dirty="0"/>
              <a:t>3. </a:t>
            </a:r>
            <a:r>
              <a:rPr lang="en-US" altLang="en-US" b="1" dirty="0"/>
              <a:t>Conduct the Counseling</a:t>
            </a:r>
            <a:endParaRPr lang="en-US" altLang="en-US" sz="1200" b="1" dirty="0"/>
          </a:p>
          <a:p>
            <a:r>
              <a:rPr lang="en-US" dirty="0"/>
              <a:t>- The opening sets the tone for the session: if you start out joking around to break the ice and then begin a discussion that needs to be very serious the counseled Soldier may be confused (Is this sarcasms? Is this serious? Will the counselor really act if I ignore directives?)</a:t>
            </a:r>
            <a:endParaRPr lang="en-US" dirty="0">
              <a:cs typeface="Calibri"/>
            </a:endParaRPr>
          </a:p>
          <a:p>
            <a:r>
              <a:rPr lang="en-US" dirty="0"/>
              <a:t>- Be sure the Counselled Soldier can explain their point of view or understanding of the situation</a:t>
            </a:r>
            <a:endParaRPr lang="en-US" dirty="0">
              <a:cs typeface="Calibri" panose="020F0502020204030204"/>
            </a:endParaRPr>
          </a:p>
          <a:p>
            <a:r>
              <a:rPr lang="en-US" dirty="0"/>
              <a:t>- The to increase effectiveness the counselled Soldier should be “bought into the Plan”</a:t>
            </a:r>
            <a:endParaRPr lang="en-US" dirty="0">
              <a:cs typeface="Calibri" panose="020F0502020204030204"/>
            </a:endParaRPr>
          </a:p>
          <a:p>
            <a:r>
              <a:rPr lang="en-US" dirty="0"/>
              <a:t>- Capture feedback &amp; signatures. Give one copy to Soldier and retain the original  </a:t>
            </a:r>
            <a:endParaRPr lang="en-US" dirty="0">
              <a:cs typeface="Calibri" panose="020F0502020204030204"/>
            </a:endParaRPr>
          </a:p>
          <a:p>
            <a:endParaRPr lang="en-US" dirty="0"/>
          </a:p>
          <a:p>
            <a:r>
              <a:rPr lang="en-US" altLang="en-US" b="1" dirty="0"/>
              <a:t>4. Follow-up as Needed</a:t>
            </a:r>
          </a:p>
          <a:p>
            <a:r>
              <a:rPr lang="en-US" altLang="en-US" dirty="0"/>
              <a:t>- Support subordinate in implementing the plan.</a:t>
            </a:r>
            <a:endParaRPr lang="en-US" altLang="en-US" dirty="0">
              <a:cs typeface="Calibri"/>
            </a:endParaRPr>
          </a:p>
          <a:p>
            <a:r>
              <a:rPr lang="en-US" altLang="en-US" dirty="0"/>
              <a:t>- Provide additional time, referrals, and other appropriate resources if needed.   </a:t>
            </a:r>
            <a:endParaRPr lang="en-US" altLang="en-US" dirty="0">
              <a:cs typeface="Calibri" panose="020F0502020204030204"/>
            </a:endParaRPr>
          </a:p>
          <a:p>
            <a:r>
              <a:rPr lang="en-US" altLang="en-US" dirty="0"/>
              <a:t>- Continue to teach, coach, and mentor.</a:t>
            </a:r>
            <a:endParaRPr lang="en-US" altLang="en-US" dirty="0">
              <a:cs typeface="Calibri" panose="020F0502020204030204"/>
            </a:endParaRPr>
          </a:p>
          <a:p>
            <a:r>
              <a:rPr lang="en-US" altLang="en-US" dirty="0"/>
              <a:t>- Modify the initial plan of action, if needed, to meet its goals.  </a:t>
            </a:r>
            <a:endParaRPr lang="en-US" altLang="en-US" dirty="0">
              <a:cs typeface="Calibri" panose="020F0502020204030204"/>
            </a:endParaRPr>
          </a:p>
          <a:p>
            <a:r>
              <a:rPr lang="en-US" altLang="en-US" dirty="0"/>
              <a:t>- Assess the plan of action.</a:t>
            </a:r>
            <a:endParaRPr lang="en-US" altLang="en-US" dirty="0">
              <a:cs typeface="Calibri" panose="020F0502020204030204"/>
            </a:endParaRPr>
          </a:p>
          <a:p>
            <a:r>
              <a:rPr lang="en-US" dirty="0"/>
              <a:t>Part 4 is vital for long-term effectiveness. Circling back to the counseling statement lets the Soldier know that they and the topic of the Counseling is important to you the Counselor. </a:t>
            </a:r>
            <a:r>
              <a:rPr lang="en-US" b="1" dirty="0"/>
              <a:t>If development of the Soldier is our goal, we will need to assess and adjust action plan</a:t>
            </a:r>
            <a:endParaRPr lang="en-US" b="1" dirty="0">
              <a:cs typeface="Calibri"/>
            </a:endParaRPr>
          </a:p>
          <a:p>
            <a:endParaRPr lang="en-US" altLang="en-US" dirty="0"/>
          </a:p>
          <a:p>
            <a:endParaRPr lang="en-US" b="1" dirty="0"/>
          </a:p>
          <a:p>
            <a:r>
              <a:rPr lang="en-US" u="sng" dirty="0"/>
              <a:t>Slide Time</a:t>
            </a:r>
            <a:r>
              <a:rPr lang="en-US" dirty="0"/>
              <a:t>: 2 minutes</a:t>
            </a:r>
            <a:endParaRPr lang="en-US" dirty="0">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7</a:t>
            </a:fld>
            <a:endParaRPr lang="en-US"/>
          </a:p>
        </p:txBody>
      </p:sp>
    </p:spTree>
    <p:extLst>
      <p:ext uri="{BB962C8B-B14F-4D97-AF65-F5344CB8AC3E}">
        <p14:creationId xmlns:p14="http://schemas.microsoft.com/office/powerpoint/2010/main" val="257387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202124"/>
                </a:solidFill>
                <a:latin typeface="Roboto"/>
                <a:ea typeface="Roboto"/>
                <a:cs typeface="Roboto"/>
              </a:rPr>
              <a:t>Say: </a:t>
            </a:r>
            <a:r>
              <a:rPr lang="en-US" b="0" i="0" dirty="0">
                <a:solidFill>
                  <a:srgbClr val="202124"/>
                </a:solidFill>
                <a:effectLst/>
                <a:latin typeface="Roboto"/>
                <a:ea typeface="Roboto"/>
                <a:cs typeface="Roboto"/>
              </a:rPr>
              <a:t>Directive counselling is also called the prescriptive counselling because the counsellor prescribes the solutions or the course of action for the Soldier.</a:t>
            </a:r>
            <a:r>
              <a:rPr lang="en-US" dirty="0">
                <a:solidFill>
                  <a:srgbClr val="202124"/>
                </a:solidFill>
                <a:latin typeface="Roboto"/>
                <a:ea typeface="Roboto"/>
                <a:cs typeface="Roboto"/>
              </a:rPr>
              <a:t> Think of the directive approach as Google Maps giving you a step-by-step directions for desired destination.</a:t>
            </a:r>
            <a:endParaRPr lang="en-US" b="0" i="0" dirty="0">
              <a:solidFill>
                <a:srgbClr val="202124"/>
              </a:solidFill>
              <a:effectLst/>
              <a:latin typeface="Roboto" panose="02000000000000000000" pitchFamily="2" charset="0"/>
            </a:endParaRPr>
          </a:p>
          <a:p>
            <a:r>
              <a:rPr lang="en-US" dirty="0">
                <a:solidFill>
                  <a:srgbClr val="202124"/>
                </a:solidFill>
                <a:latin typeface="Roboto"/>
                <a:ea typeface="Roboto"/>
                <a:cs typeface="Roboto"/>
              </a:rPr>
              <a:t>     Some examples/reasons for a directive approach could be: initial counseling or event oriented</a:t>
            </a:r>
          </a:p>
          <a:p>
            <a:endParaRPr lang="en-US" dirty="0">
              <a:solidFill>
                <a:srgbClr val="202124"/>
              </a:solidFill>
              <a:latin typeface="Roboto"/>
              <a:ea typeface="Roboto"/>
              <a:cs typeface="Roboto"/>
            </a:endParaRPr>
          </a:p>
          <a:p>
            <a:r>
              <a:rPr lang="en-US" dirty="0">
                <a:solidFill>
                  <a:srgbClr val="202124"/>
                </a:solidFill>
                <a:latin typeface="Roboto"/>
                <a:ea typeface="Roboto"/>
                <a:cs typeface="Roboto"/>
              </a:rPr>
              <a:t>Say: Non-Directive</a:t>
            </a:r>
            <a:r>
              <a:rPr lang="en-US" b="0" i="0" dirty="0">
                <a:solidFill>
                  <a:srgbClr val="202124"/>
                </a:solidFill>
                <a:effectLst/>
                <a:latin typeface="Roboto"/>
                <a:ea typeface="Roboto"/>
                <a:cs typeface="Roboto"/>
              </a:rPr>
              <a:t> Counselling: In this type of counselling the counselee, not the counsellor is the pivot of the counselling process.</a:t>
            </a:r>
            <a:r>
              <a:rPr lang="en-US" dirty="0">
                <a:solidFill>
                  <a:srgbClr val="202124"/>
                </a:solidFill>
                <a:latin typeface="Roboto"/>
                <a:ea typeface="Roboto"/>
                <a:cs typeface="Roboto"/>
              </a:rPr>
              <a:t> Think of the non-directive approach as giving the Soldier a map and letting them discuss methods on how to get to the desired destination. </a:t>
            </a:r>
          </a:p>
          <a:p>
            <a:r>
              <a:rPr lang="en-US" dirty="0">
                <a:solidFill>
                  <a:srgbClr val="202124"/>
                </a:solidFill>
                <a:latin typeface="Roboto"/>
                <a:ea typeface="Roboto"/>
                <a:cs typeface="Roboto"/>
              </a:rPr>
              <a:t>     Some examples/reasons for a Non-directive approach could be: quarterly counseling or career management counseling</a:t>
            </a:r>
          </a:p>
          <a:p>
            <a:endParaRPr lang="en-US" dirty="0">
              <a:solidFill>
                <a:srgbClr val="202124"/>
              </a:solidFill>
              <a:latin typeface="Roboto"/>
              <a:ea typeface="Roboto"/>
              <a:cs typeface="Roboto"/>
            </a:endParaRPr>
          </a:p>
          <a:p>
            <a:r>
              <a:rPr lang="en-US" dirty="0">
                <a:solidFill>
                  <a:srgbClr val="202124"/>
                </a:solidFill>
                <a:latin typeface="Roboto"/>
                <a:ea typeface="Roboto"/>
                <a:cs typeface="Roboto"/>
              </a:rPr>
              <a:t>Say: Combined approach</a:t>
            </a:r>
            <a:r>
              <a:rPr lang="en-US" b="0" i="0" dirty="0">
                <a:solidFill>
                  <a:srgbClr val="202124"/>
                </a:solidFill>
                <a:effectLst/>
                <a:latin typeface="Roboto"/>
                <a:ea typeface="Roboto"/>
                <a:cs typeface="Roboto"/>
              </a:rPr>
              <a:t> uses a combination: allowing the Counselee and counselor to achieve a mutual course of action</a:t>
            </a:r>
            <a:r>
              <a:rPr lang="en-US" dirty="0">
                <a:solidFill>
                  <a:srgbClr val="202124"/>
                </a:solidFill>
                <a:latin typeface="Roboto"/>
                <a:ea typeface="Roboto"/>
                <a:cs typeface="Roboto"/>
              </a:rPr>
              <a:t>. </a:t>
            </a:r>
          </a:p>
          <a:p>
            <a:endParaRPr lang="en-US" dirty="0">
              <a:solidFill>
                <a:srgbClr val="202124"/>
              </a:solidFill>
              <a:latin typeface="Roboto"/>
              <a:ea typeface="Roboto"/>
              <a:cs typeface="Roboto"/>
            </a:endParaRPr>
          </a:p>
          <a:p>
            <a:r>
              <a:rPr lang="en-US" u="sng" dirty="0">
                <a:solidFill>
                  <a:srgbClr val="202124"/>
                </a:solidFill>
              </a:rPr>
              <a:t>Slide Time</a:t>
            </a:r>
            <a:r>
              <a:rPr lang="en-US" dirty="0">
                <a:solidFill>
                  <a:srgbClr val="202124"/>
                </a:solidFill>
              </a:rPr>
              <a:t>: 1 minute</a:t>
            </a:r>
            <a:endParaRPr lang="en-US" dirty="0"/>
          </a:p>
        </p:txBody>
      </p:sp>
      <p:sp>
        <p:nvSpPr>
          <p:cNvPr id="4" name="Slide Number Placeholder 3"/>
          <p:cNvSpPr>
            <a:spLocks noGrp="1"/>
          </p:cNvSpPr>
          <p:nvPr>
            <p:ph type="sldNum" sz="quarter" idx="5"/>
          </p:nvPr>
        </p:nvSpPr>
        <p:spPr/>
        <p:txBody>
          <a:bodyPr/>
          <a:lstStyle/>
          <a:p>
            <a:fld id="{2A94D13D-59D4-4A42-BB20-2B8A54919E23}" type="slidenum">
              <a:rPr lang="en-US" smtClean="0"/>
              <a:t>8</a:t>
            </a:fld>
            <a:endParaRPr lang="en-US"/>
          </a:p>
        </p:txBody>
      </p:sp>
    </p:spTree>
    <p:extLst>
      <p:ext uri="{BB962C8B-B14F-4D97-AF65-F5344CB8AC3E}">
        <p14:creationId xmlns:p14="http://schemas.microsoft.com/office/powerpoint/2010/main" val="1321395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Ensure Participants have a blank 4856 </a:t>
            </a:r>
          </a:p>
          <a:p>
            <a:endParaRPr lang="en-US" dirty="0">
              <a:cs typeface="Calibri"/>
            </a:endParaRPr>
          </a:p>
          <a:p>
            <a:r>
              <a:rPr lang="en-US" dirty="0">
                <a:cs typeface="Calibri"/>
              </a:rPr>
              <a:t>Say: We are going to walk-though each part of the DA Form 4856. As we do that I expect you to take notes in each part. Some of these concepts may appear elementary at first glance. Again, we can make the connection here regarding how some simple techniques can improve a shot grouping with your weapon. I ask that you tune in to reflect on your techniques as a leader. You will be expected to conduct more </a:t>
            </a:r>
            <a:r>
              <a:rPr lang="en-US" dirty="0" err="1">
                <a:cs typeface="Calibri"/>
              </a:rPr>
              <a:t>counselings</a:t>
            </a:r>
            <a:r>
              <a:rPr lang="en-US" dirty="0">
                <a:cs typeface="Calibri"/>
              </a:rPr>
              <a:t> as your progress. Hopefully, this will make it easier for you in the future. </a:t>
            </a:r>
          </a:p>
          <a:p>
            <a:endParaRPr lang="en-US" dirty="0">
              <a:cs typeface="Calibri"/>
            </a:endParaRPr>
          </a:p>
          <a:p>
            <a:endParaRPr lang="en-US" dirty="0">
              <a:cs typeface="Calibri"/>
            </a:endParaRPr>
          </a:p>
          <a:p>
            <a:r>
              <a:rPr lang="en-US" u="sng" dirty="0"/>
              <a:t>Slide Time</a:t>
            </a:r>
            <a:r>
              <a:rPr lang="en-US" dirty="0"/>
              <a:t>: 1 minute</a:t>
            </a:r>
          </a:p>
        </p:txBody>
      </p:sp>
      <p:sp>
        <p:nvSpPr>
          <p:cNvPr id="4" name="Slide Number Placeholder 3"/>
          <p:cNvSpPr>
            <a:spLocks noGrp="1"/>
          </p:cNvSpPr>
          <p:nvPr>
            <p:ph type="sldNum" sz="quarter" idx="5"/>
          </p:nvPr>
        </p:nvSpPr>
        <p:spPr/>
        <p:txBody>
          <a:bodyPr/>
          <a:lstStyle/>
          <a:p>
            <a:fld id="{2A94D13D-59D4-4A42-BB20-2B8A54919E23}" type="slidenum">
              <a:rPr lang="en-US" smtClean="0"/>
              <a:t>9</a:t>
            </a:fld>
            <a:endParaRPr lang="en-US"/>
          </a:p>
        </p:txBody>
      </p:sp>
    </p:spTree>
    <p:extLst>
      <p:ext uri="{BB962C8B-B14F-4D97-AF65-F5344CB8AC3E}">
        <p14:creationId xmlns:p14="http://schemas.microsoft.com/office/powerpoint/2010/main" val="2673682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7942" y="1122363"/>
            <a:ext cx="8828116"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7942" y="3602038"/>
            <a:ext cx="8828116"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2/14/2025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18116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C6973-0BD1-85B1-6963-D020980B0C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9951F7-630D-401E-0F43-76CD0F1A7DC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9D5DAA-6F33-7627-1492-BA32B7AA370F}"/>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74028A-EBA6-85F4-BD1E-F8ECE7BF00F7}"/>
              </a:ext>
            </a:extLst>
          </p:cNvPr>
          <p:cNvSpPr>
            <a:spLocks noGrp="1"/>
          </p:cNvSpPr>
          <p:nvPr>
            <p:ph type="dt" sz="half" idx="10"/>
          </p:nvPr>
        </p:nvSpPr>
        <p:spPr/>
        <p:txBody>
          <a:bodyPr/>
          <a:lstStyle/>
          <a:p>
            <a:fld id="{73C3815D-BA6F-45E0-BF5F-2372C93CBDDE}" type="datetime1">
              <a:rPr lang="en-US" smtClean="0"/>
              <a:t>2/14/2025</a:t>
            </a:fld>
            <a:endParaRPr lang="en-US" dirty="0"/>
          </a:p>
        </p:txBody>
      </p:sp>
      <p:sp>
        <p:nvSpPr>
          <p:cNvPr id="6" name="Footer Placeholder 5">
            <a:extLst>
              <a:ext uri="{FF2B5EF4-FFF2-40B4-BE49-F238E27FC236}">
                <a16:creationId xmlns:a16="http://schemas.microsoft.com/office/drawing/2014/main" id="{0627675A-662C-3126-E6CD-5DA7D2E582C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C4CE229-1F90-1AB1-996C-7951CFA95D39}"/>
              </a:ext>
            </a:extLst>
          </p:cNvPr>
          <p:cNvSpPr>
            <a:spLocks noGrp="1"/>
          </p:cNvSpPr>
          <p:nvPr>
            <p:ph type="sldNum" sz="quarter" idx="12"/>
          </p:nvPr>
        </p:nvSpPr>
        <p:spPr/>
        <p:txBody>
          <a:bodyPr/>
          <a:lstStyle/>
          <a:p>
            <a:fld id="{73F02834-423E-4EC9-AD3F-AAEDCCB72A97}" type="slidenum">
              <a:rPr lang="en-US" smtClean="0"/>
              <a:t>‹#›</a:t>
            </a:fld>
            <a:endParaRPr lang="en-US" dirty="0"/>
          </a:p>
        </p:txBody>
      </p:sp>
    </p:spTree>
    <p:extLst>
      <p:ext uri="{BB962C8B-B14F-4D97-AF65-F5344CB8AC3E}">
        <p14:creationId xmlns:p14="http://schemas.microsoft.com/office/powerpoint/2010/main" val="2032591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826AD-023B-2E93-67A8-4D88FC48F7EC}"/>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3773D5-F722-609C-0397-C6E0DBB3A76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D853DDC-9190-06A5-1441-1839EEA11DA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4F9D68-4547-DBDF-B6AD-41F27CB7697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F203777-C3A9-84EE-BA0F-396795DEA969}"/>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395076-7C7B-6669-8704-1E0CBDA12946}"/>
              </a:ext>
            </a:extLst>
          </p:cNvPr>
          <p:cNvSpPr>
            <a:spLocks noGrp="1"/>
          </p:cNvSpPr>
          <p:nvPr>
            <p:ph type="dt" sz="half" idx="10"/>
          </p:nvPr>
        </p:nvSpPr>
        <p:spPr/>
        <p:txBody>
          <a:bodyPr/>
          <a:lstStyle/>
          <a:p>
            <a:fld id="{93376F5C-6C9D-4185-A8B1-2C9F39E69FFF}" type="datetime1">
              <a:rPr lang="en-US" smtClean="0"/>
              <a:t>2/14/2025</a:t>
            </a:fld>
            <a:endParaRPr lang="en-US" dirty="0"/>
          </a:p>
        </p:txBody>
      </p:sp>
      <p:sp>
        <p:nvSpPr>
          <p:cNvPr id="8" name="Footer Placeholder 7">
            <a:extLst>
              <a:ext uri="{FF2B5EF4-FFF2-40B4-BE49-F238E27FC236}">
                <a16:creationId xmlns:a16="http://schemas.microsoft.com/office/drawing/2014/main" id="{1DA816E6-FED4-3779-4E78-A89B991B87A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8A81EF0-B2D9-FCBD-D3CB-FB0FE92EC6B9}"/>
              </a:ext>
            </a:extLst>
          </p:cNvPr>
          <p:cNvSpPr>
            <a:spLocks noGrp="1"/>
          </p:cNvSpPr>
          <p:nvPr>
            <p:ph type="sldNum" sz="quarter" idx="12"/>
          </p:nvPr>
        </p:nvSpPr>
        <p:spPr/>
        <p:txBody>
          <a:bodyPr/>
          <a:lstStyle/>
          <a:p>
            <a:fld id="{73F02834-423E-4EC9-AD3F-AAEDCCB72A97}" type="slidenum">
              <a:rPr lang="en-US" smtClean="0"/>
              <a:t>‹#›</a:t>
            </a:fld>
            <a:endParaRPr lang="en-US" dirty="0"/>
          </a:p>
        </p:txBody>
      </p:sp>
    </p:spTree>
    <p:extLst>
      <p:ext uri="{BB962C8B-B14F-4D97-AF65-F5344CB8AC3E}">
        <p14:creationId xmlns:p14="http://schemas.microsoft.com/office/powerpoint/2010/main" val="220349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8A74-AD7B-B8B9-3201-8A3EB2FDE5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6D9D9E-1687-7DF7-7F02-EB6D1481ECA1}"/>
              </a:ext>
            </a:extLst>
          </p:cNvPr>
          <p:cNvSpPr>
            <a:spLocks noGrp="1"/>
          </p:cNvSpPr>
          <p:nvPr>
            <p:ph type="dt" sz="half" idx="10"/>
          </p:nvPr>
        </p:nvSpPr>
        <p:spPr/>
        <p:txBody>
          <a:bodyPr/>
          <a:lstStyle/>
          <a:p>
            <a:fld id="{CD513798-A08B-44A9-9A8C-25B68BBBFE7E}" type="datetime1">
              <a:rPr lang="en-US" smtClean="0"/>
              <a:t>2/14/2025</a:t>
            </a:fld>
            <a:endParaRPr lang="en-US" dirty="0"/>
          </a:p>
        </p:txBody>
      </p:sp>
      <p:sp>
        <p:nvSpPr>
          <p:cNvPr id="4" name="Footer Placeholder 3">
            <a:extLst>
              <a:ext uri="{FF2B5EF4-FFF2-40B4-BE49-F238E27FC236}">
                <a16:creationId xmlns:a16="http://schemas.microsoft.com/office/drawing/2014/main" id="{BBDACCDB-FB23-2322-AE68-E32E0F6EDF4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853D957-D94A-ED4D-BF92-9ADC99064CDC}"/>
              </a:ext>
            </a:extLst>
          </p:cNvPr>
          <p:cNvSpPr>
            <a:spLocks noGrp="1"/>
          </p:cNvSpPr>
          <p:nvPr>
            <p:ph type="sldNum" sz="quarter" idx="12"/>
          </p:nvPr>
        </p:nvSpPr>
        <p:spPr/>
        <p:txBody>
          <a:bodyPr/>
          <a:lstStyle/>
          <a:p>
            <a:fld id="{73F02834-423E-4EC9-AD3F-AAEDCCB72A97}" type="slidenum">
              <a:rPr lang="en-US" smtClean="0"/>
              <a:t>‹#›</a:t>
            </a:fld>
            <a:endParaRPr lang="en-US" dirty="0"/>
          </a:p>
        </p:txBody>
      </p:sp>
    </p:spTree>
    <p:extLst>
      <p:ext uri="{BB962C8B-B14F-4D97-AF65-F5344CB8AC3E}">
        <p14:creationId xmlns:p14="http://schemas.microsoft.com/office/powerpoint/2010/main" val="10154276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D265ED-FD57-9BCB-4B7D-19F6206F7FA6}"/>
              </a:ext>
            </a:extLst>
          </p:cNvPr>
          <p:cNvSpPr>
            <a:spLocks noGrp="1"/>
          </p:cNvSpPr>
          <p:nvPr>
            <p:ph type="dt" sz="half" idx="10"/>
          </p:nvPr>
        </p:nvSpPr>
        <p:spPr/>
        <p:txBody>
          <a:bodyPr/>
          <a:lstStyle/>
          <a:p>
            <a:fld id="{BD02935E-C5B8-468B-B82C-189E3134D567}" type="datetime1">
              <a:rPr lang="en-US" smtClean="0"/>
              <a:t>2/14/2025</a:t>
            </a:fld>
            <a:endParaRPr lang="en-US" dirty="0"/>
          </a:p>
        </p:txBody>
      </p:sp>
      <p:sp>
        <p:nvSpPr>
          <p:cNvPr id="3" name="Footer Placeholder 2">
            <a:extLst>
              <a:ext uri="{FF2B5EF4-FFF2-40B4-BE49-F238E27FC236}">
                <a16:creationId xmlns:a16="http://schemas.microsoft.com/office/drawing/2014/main" id="{90269F6A-F3DC-54CE-5036-278907D71C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3261443-F175-EF81-4FF9-9C609E717643}"/>
              </a:ext>
            </a:extLst>
          </p:cNvPr>
          <p:cNvSpPr>
            <a:spLocks noGrp="1"/>
          </p:cNvSpPr>
          <p:nvPr>
            <p:ph type="sldNum" sz="quarter" idx="12"/>
          </p:nvPr>
        </p:nvSpPr>
        <p:spPr/>
        <p:txBody>
          <a:bodyPr/>
          <a:lstStyle/>
          <a:p>
            <a:fld id="{73F02834-423E-4EC9-AD3F-AAEDCCB72A97}" type="slidenum">
              <a:rPr lang="en-US" smtClean="0"/>
              <a:t>‹#›</a:t>
            </a:fld>
            <a:endParaRPr lang="en-US" dirty="0"/>
          </a:p>
        </p:txBody>
      </p:sp>
    </p:spTree>
    <p:extLst>
      <p:ext uri="{BB962C8B-B14F-4D97-AF65-F5344CB8AC3E}">
        <p14:creationId xmlns:p14="http://schemas.microsoft.com/office/powerpoint/2010/main" val="3636736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80630-6005-25AF-25CF-87FEA2725C4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FADAD69B-CB7E-0F0B-8338-607D6076E60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75325D-831D-6C75-B67B-B338A834ACA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235C646-7A11-F4A9-E479-3E1D6A987020}"/>
              </a:ext>
            </a:extLst>
          </p:cNvPr>
          <p:cNvSpPr>
            <a:spLocks noGrp="1"/>
          </p:cNvSpPr>
          <p:nvPr>
            <p:ph type="dt" sz="half" idx="10"/>
          </p:nvPr>
        </p:nvSpPr>
        <p:spPr/>
        <p:txBody>
          <a:bodyPr/>
          <a:lstStyle/>
          <a:p>
            <a:fld id="{FF33C15E-87E1-458D-B77B-9A9A1B648057}" type="datetime1">
              <a:rPr lang="en-US" smtClean="0"/>
              <a:t>2/14/2025</a:t>
            </a:fld>
            <a:endParaRPr lang="en-US" dirty="0"/>
          </a:p>
        </p:txBody>
      </p:sp>
      <p:sp>
        <p:nvSpPr>
          <p:cNvPr id="6" name="Footer Placeholder 5">
            <a:extLst>
              <a:ext uri="{FF2B5EF4-FFF2-40B4-BE49-F238E27FC236}">
                <a16:creationId xmlns:a16="http://schemas.microsoft.com/office/drawing/2014/main" id="{FD52E3BA-0039-7AD7-4356-F3E461AAAFA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E2E7113-0588-C739-130F-61DAA4E3C6AD}"/>
              </a:ext>
            </a:extLst>
          </p:cNvPr>
          <p:cNvSpPr>
            <a:spLocks noGrp="1"/>
          </p:cNvSpPr>
          <p:nvPr>
            <p:ph type="sldNum" sz="quarter" idx="12"/>
          </p:nvPr>
        </p:nvSpPr>
        <p:spPr/>
        <p:txBody>
          <a:bodyPr/>
          <a:lstStyle/>
          <a:p>
            <a:fld id="{73F02834-423E-4EC9-AD3F-AAEDCCB72A97}" type="slidenum">
              <a:rPr lang="en-US" smtClean="0"/>
              <a:t>‹#›</a:t>
            </a:fld>
            <a:endParaRPr lang="en-US" dirty="0"/>
          </a:p>
        </p:txBody>
      </p:sp>
    </p:spTree>
    <p:extLst>
      <p:ext uri="{BB962C8B-B14F-4D97-AF65-F5344CB8AC3E}">
        <p14:creationId xmlns:p14="http://schemas.microsoft.com/office/powerpoint/2010/main" val="3521680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BA2D8-519A-82E6-3A35-4642441D89F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02EDDD22-AFEF-F359-DC35-8293F09D27B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id="{C249922B-7227-64D2-CC17-F12A2A14C85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67EFEA8-C243-5D1B-FDAC-655260CEF952}"/>
              </a:ext>
            </a:extLst>
          </p:cNvPr>
          <p:cNvSpPr>
            <a:spLocks noGrp="1"/>
          </p:cNvSpPr>
          <p:nvPr>
            <p:ph type="dt" sz="half" idx="10"/>
          </p:nvPr>
        </p:nvSpPr>
        <p:spPr/>
        <p:txBody>
          <a:bodyPr/>
          <a:lstStyle/>
          <a:p>
            <a:fld id="{3EA7E30D-4817-42AD-A93E-FA2BF8522771}" type="datetime1">
              <a:rPr lang="en-US" smtClean="0"/>
              <a:t>2/14/2025</a:t>
            </a:fld>
            <a:endParaRPr lang="en-US" dirty="0"/>
          </a:p>
        </p:txBody>
      </p:sp>
      <p:sp>
        <p:nvSpPr>
          <p:cNvPr id="6" name="Footer Placeholder 5">
            <a:extLst>
              <a:ext uri="{FF2B5EF4-FFF2-40B4-BE49-F238E27FC236}">
                <a16:creationId xmlns:a16="http://schemas.microsoft.com/office/drawing/2014/main" id="{C817EF22-D18B-F5E8-C1F6-CB795DC1C31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382FB79-7C72-90BA-E6FC-FC0F101809EE}"/>
              </a:ext>
            </a:extLst>
          </p:cNvPr>
          <p:cNvSpPr>
            <a:spLocks noGrp="1"/>
          </p:cNvSpPr>
          <p:nvPr>
            <p:ph type="sldNum" sz="quarter" idx="12"/>
          </p:nvPr>
        </p:nvSpPr>
        <p:spPr/>
        <p:txBody>
          <a:bodyPr/>
          <a:lstStyle/>
          <a:p>
            <a:fld id="{73F02834-423E-4EC9-AD3F-AAEDCCB72A97}" type="slidenum">
              <a:rPr lang="en-US" smtClean="0"/>
              <a:t>‹#›</a:t>
            </a:fld>
            <a:endParaRPr lang="en-US" dirty="0"/>
          </a:p>
        </p:txBody>
      </p:sp>
    </p:spTree>
    <p:extLst>
      <p:ext uri="{BB962C8B-B14F-4D97-AF65-F5344CB8AC3E}">
        <p14:creationId xmlns:p14="http://schemas.microsoft.com/office/powerpoint/2010/main" val="840494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8473B-06F6-C8D3-C397-72D101E0A7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6DE605-B1D5-D148-E388-CE4830D2A3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D7B04D-7AA0-BD21-B9AF-1B7C8CEF479A}"/>
              </a:ext>
            </a:extLst>
          </p:cNvPr>
          <p:cNvSpPr>
            <a:spLocks noGrp="1"/>
          </p:cNvSpPr>
          <p:nvPr>
            <p:ph type="dt" sz="half" idx="10"/>
          </p:nvPr>
        </p:nvSpPr>
        <p:spPr/>
        <p:txBody>
          <a:bodyPr/>
          <a:lstStyle/>
          <a:p>
            <a:fld id="{045C8829-DE02-4C30-9D96-92254E422757}" type="datetime1">
              <a:rPr lang="en-US" smtClean="0"/>
              <a:t>2/14/2025</a:t>
            </a:fld>
            <a:endParaRPr lang="en-US" dirty="0"/>
          </a:p>
        </p:txBody>
      </p:sp>
      <p:sp>
        <p:nvSpPr>
          <p:cNvPr id="5" name="Footer Placeholder 4">
            <a:extLst>
              <a:ext uri="{FF2B5EF4-FFF2-40B4-BE49-F238E27FC236}">
                <a16:creationId xmlns:a16="http://schemas.microsoft.com/office/drawing/2014/main" id="{DAF50B96-7807-99DB-CF9A-0914FFF0FA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22C6B3-3072-F11A-C1FA-1A2C926F77EA}"/>
              </a:ext>
            </a:extLst>
          </p:cNvPr>
          <p:cNvSpPr>
            <a:spLocks noGrp="1"/>
          </p:cNvSpPr>
          <p:nvPr>
            <p:ph type="sldNum" sz="quarter" idx="12"/>
          </p:nvPr>
        </p:nvSpPr>
        <p:spPr/>
        <p:txBody>
          <a:bodyPr/>
          <a:lstStyle/>
          <a:p>
            <a:fld id="{73F02834-423E-4EC9-AD3F-AAEDCCB72A97}" type="slidenum">
              <a:rPr lang="en-US" smtClean="0"/>
              <a:t>‹#›</a:t>
            </a:fld>
            <a:endParaRPr lang="en-US" dirty="0"/>
          </a:p>
        </p:txBody>
      </p:sp>
    </p:spTree>
    <p:extLst>
      <p:ext uri="{BB962C8B-B14F-4D97-AF65-F5344CB8AC3E}">
        <p14:creationId xmlns:p14="http://schemas.microsoft.com/office/powerpoint/2010/main" val="4197425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69238-BB31-EB3A-7064-2E1B7653E2A7}"/>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8725FE-FBC2-9E02-B928-31A38EC94D51}"/>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C7737-AA71-4AFF-76C2-33D6FA0E8DEC}"/>
              </a:ext>
            </a:extLst>
          </p:cNvPr>
          <p:cNvSpPr>
            <a:spLocks noGrp="1"/>
          </p:cNvSpPr>
          <p:nvPr>
            <p:ph type="dt" sz="half" idx="10"/>
          </p:nvPr>
        </p:nvSpPr>
        <p:spPr/>
        <p:txBody>
          <a:bodyPr/>
          <a:lstStyle/>
          <a:p>
            <a:fld id="{548A0060-39E0-4C46-8A20-0778E50631FC}" type="datetime1">
              <a:rPr lang="en-US" smtClean="0"/>
              <a:t>2/14/2025</a:t>
            </a:fld>
            <a:endParaRPr lang="en-US" dirty="0"/>
          </a:p>
        </p:txBody>
      </p:sp>
      <p:sp>
        <p:nvSpPr>
          <p:cNvPr id="5" name="Footer Placeholder 4">
            <a:extLst>
              <a:ext uri="{FF2B5EF4-FFF2-40B4-BE49-F238E27FC236}">
                <a16:creationId xmlns:a16="http://schemas.microsoft.com/office/drawing/2014/main" id="{F3AC5C7C-5DEA-E441-5DDF-EFD530C03A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604E379-EC2D-4332-CEA4-8C4A84099462}"/>
              </a:ext>
            </a:extLst>
          </p:cNvPr>
          <p:cNvSpPr>
            <a:spLocks noGrp="1"/>
          </p:cNvSpPr>
          <p:nvPr>
            <p:ph type="sldNum" sz="quarter" idx="12"/>
          </p:nvPr>
        </p:nvSpPr>
        <p:spPr/>
        <p:txBody>
          <a:bodyPr/>
          <a:lstStyle/>
          <a:p>
            <a:fld id="{73F02834-423E-4EC9-AD3F-AAEDCCB72A97}" type="slidenum">
              <a:rPr lang="en-US" smtClean="0"/>
              <a:t>‹#›</a:t>
            </a:fld>
            <a:endParaRPr lang="en-US" dirty="0"/>
          </a:p>
        </p:txBody>
      </p:sp>
    </p:spTree>
    <p:extLst>
      <p:ext uri="{BB962C8B-B14F-4D97-AF65-F5344CB8AC3E}">
        <p14:creationId xmlns:p14="http://schemas.microsoft.com/office/powerpoint/2010/main" val="3797895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7941" y="122348"/>
            <a:ext cx="8836429" cy="992953"/>
          </a:xfrm>
        </p:spPr>
        <p:txBody>
          <a:bodyPr/>
          <a:lstStyle/>
          <a:p>
            <a:r>
              <a:rPr lang="en-US" dirty="0"/>
              <a:t>Click to edit Master title style</a:t>
            </a:r>
          </a:p>
        </p:txBody>
      </p:sp>
      <p:sp>
        <p:nvSpPr>
          <p:cNvPr id="3" name="Content Placeholder 2"/>
          <p:cNvSpPr>
            <a:spLocks noGrp="1"/>
          </p:cNvSpPr>
          <p:nvPr>
            <p:ph idx="1"/>
          </p:nvPr>
        </p:nvSpPr>
        <p:spPr>
          <a:xfrm>
            <a:off x="157941" y="1271847"/>
            <a:ext cx="8836429" cy="4570031"/>
          </a:xfrm>
        </p:spPr>
        <p:txBody>
          <a:bodyPr/>
          <a:lstStyle>
            <a:lvl1pPr>
              <a:lnSpc>
                <a:spcPct val="100000"/>
              </a:lnSpc>
              <a:defRPr sz="2800"/>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8A4FD56-5429-427F-B421-4F1D19A929D3}" type="datetimeFigureOut">
              <a:rPr lang="en-US" smtClean="0">
                <a:solidFill>
                  <a:prstClr val="black">
                    <a:tint val="75000"/>
                  </a:prstClr>
                </a:solidFill>
              </a:rPr>
              <a:pPr/>
              <a:t>2/14/2025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FA95C2-E087-40C5-B6EF-F6CF010B0E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2457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1315" y="83212"/>
            <a:ext cx="8853055" cy="985694"/>
          </a:xfrm>
        </p:spPr>
        <p:txBody>
          <a:bodyPr/>
          <a:lstStyle/>
          <a:p>
            <a:r>
              <a:rPr lang="en-US" dirty="0"/>
              <a:t>Click to edit Master title style</a:t>
            </a:r>
          </a:p>
        </p:txBody>
      </p:sp>
      <p:sp>
        <p:nvSpPr>
          <p:cNvPr id="3" name="Text Placeholder 2"/>
          <p:cNvSpPr>
            <a:spLocks noGrp="1"/>
          </p:cNvSpPr>
          <p:nvPr>
            <p:ph type="body" idx="1"/>
          </p:nvPr>
        </p:nvSpPr>
        <p:spPr>
          <a:xfrm>
            <a:off x="149628" y="1348655"/>
            <a:ext cx="4366409" cy="8239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41316" y="2172566"/>
            <a:ext cx="4374724" cy="39040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36273" y="1348655"/>
            <a:ext cx="4366410" cy="8239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7960" y="2172566"/>
            <a:ext cx="4374724" cy="39040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D8A4FD56-5429-427F-B421-4F1D19A929D3}" type="datetimeFigureOut">
              <a:rPr lang="en-US" smtClean="0">
                <a:solidFill>
                  <a:prstClr val="black">
                    <a:tint val="75000"/>
                  </a:prstClr>
                </a:solidFill>
              </a:rPr>
              <a:pPr/>
              <a:t>2/14/2025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3FA95C2-E087-40C5-B6EF-F6CF010B0E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998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9629" y="122348"/>
            <a:ext cx="8844742" cy="992953"/>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A4FD56-5429-427F-B421-4F1D19A929D3}" type="datetimeFigureOut">
              <a:rPr lang="en-US" smtClean="0">
                <a:solidFill>
                  <a:prstClr val="black">
                    <a:tint val="75000"/>
                  </a:prstClr>
                </a:solidFill>
              </a:rPr>
              <a:pPr/>
              <a:t>2/14/2025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3FA95C2-E087-40C5-B6EF-F6CF010B0E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0742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4FD56-5429-427F-B421-4F1D19A929D3}" type="datetimeFigureOut">
              <a:rPr lang="en-US" smtClean="0">
                <a:solidFill>
                  <a:prstClr val="black">
                    <a:tint val="75000"/>
                  </a:prstClr>
                </a:solidFill>
              </a:rPr>
              <a:pPr/>
              <a:t>2/14/2025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3FA95C2-E087-40C5-B6EF-F6CF010B0E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077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7"/>
            <a:ext cx="4040188" cy="639762"/>
          </a:xfrm>
          <a:prstGeom prst="rect">
            <a:avLst/>
          </a:prstGeom>
        </p:spPr>
        <p:txBody>
          <a:bodyPr anchor="b"/>
          <a:lstStyle>
            <a:lvl1pPr marL="0" indent="0">
              <a:buNone/>
              <a:defRPr sz="1800" b="1"/>
            </a:lvl1pPr>
            <a:lvl2pPr marL="342739" indent="0">
              <a:buNone/>
              <a:defRPr sz="1500" b="1"/>
            </a:lvl2pPr>
            <a:lvl3pPr marL="685478" indent="0">
              <a:buNone/>
              <a:defRPr sz="1350" b="1"/>
            </a:lvl3pPr>
            <a:lvl4pPr marL="1028214" indent="0">
              <a:buNone/>
              <a:defRPr sz="1200" b="1"/>
            </a:lvl4pPr>
            <a:lvl5pPr marL="1370955" indent="0">
              <a:buNone/>
              <a:defRPr sz="1200" b="1"/>
            </a:lvl5pPr>
            <a:lvl6pPr marL="1713695" indent="0">
              <a:buNone/>
              <a:defRPr sz="1200" b="1"/>
            </a:lvl6pPr>
            <a:lvl7pPr marL="2056433" indent="0">
              <a:buNone/>
              <a:defRPr sz="1200" b="1"/>
            </a:lvl7pPr>
            <a:lvl8pPr marL="2399171" indent="0">
              <a:buNone/>
              <a:defRPr sz="1200" b="1"/>
            </a:lvl8pPr>
            <a:lvl9pPr marL="2741909"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9"/>
            <a:ext cx="4040188"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4" y="1535117"/>
            <a:ext cx="4041775" cy="639762"/>
          </a:xfrm>
          <a:prstGeom prst="rect">
            <a:avLst/>
          </a:prstGeom>
        </p:spPr>
        <p:txBody>
          <a:bodyPr anchor="b"/>
          <a:lstStyle>
            <a:lvl1pPr marL="0" indent="0">
              <a:buNone/>
              <a:defRPr sz="1800" b="1"/>
            </a:lvl1pPr>
            <a:lvl2pPr marL="342739" indent="0">
              <a:buNone/>
              <a:defRPr sz="1500" b="1"/>
            </a:lvl2pPr>
            <a:lvl3pPr marL="685478" indent="0">
              <a:buNone/>
              <a:defRPr sz="1350" b="1"/>
            </a:lvl3pPr>
            <a:lvl4pPr marL="1028214" indent="0">
              <a:buNone/>
              <a:defRPr sz="1200" b="1"/>
            </a:lvl4pPr>
            <a:lvl5pPr marL="1370955" indent="0">
              <a:buNone/>
              <a:defRPr sz="1200" b="1"/>
            </a:lvl5pPr>
            <a:lvl6pPr marL="1713695" indent="0">
              <a:buNone/>
              <a:defRPr sz="1200" b="1"/>
            </a:lvl6pPr>
            <a:lvl7pPr marL="2056433" indent="0">
              <a:buNone/>
              <a:defRPr sz="1200" b="1"/>
            </a:lvl7pPr>
            <a:lvl8pPr marL="2399171" indent="0">
              <a:buNone/>
              <a:defRPr sz="1200" b="1"/>
            </a:lvl8pPr>
            <a:lvl9pPr marL="2741909"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4" y="2174879"/>
            <a:ext cx="4041775"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8974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088E9-C348-09E4-F850-E217C55330E5}"/>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041F489-18B3-6397-ABA7-63529B751A0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65D3DC4B-20AC-1FC5-A089-54B0E1284294}"/>
              </a:ext>
            </a:extLst>
          </p:cNvPr>
          <p:cNvSpPr>
            <a:spLocks noGrp="1"/>
          </p:cNvSpPr>
          <p:nvPr>
            <p:ph type="dt" sz="half" idx="10"/>
          </p:nvPr>
        </p:nvSpPr>
        <p:spPr/>
        <p:txBody>
          <a:bodyPr/>
          <a:lstStyle/>
          <a:p>
            <a:fld id="{A2B83A31-416D-462D-A97B-A40EFD608A7E}" type="datetime1">
              <a:rPr lang="en-US" smtClean="0"/>
              <a:t>2/14/2025</a:t>
            </a:fld>
            <a:endParaRPr lang="en-US" dirty="0"/>
          </a:p>
        </p:txBody>
      </p:sp>
      <p:sp>
        <p:nvSpPr>
          <p:cNvPr id="5" name="Footer Placeholder 4">
            <a:extLst>
              <a:ext uri="{FF2B5EF4-FFF2-40B4-BE49-F238E27FC236}">
                <a16:creationId xmlns:a16="http://schemas.microsoft.com/office/drawing/2014/main" id="{45192D97-6191-6E18-3F1C-D4A858E4CF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01EF0E-2C4E-2140-3249-C1379C36245A}"/>
              </a:ext>
            </a:extLst>
          </p:cNvPr>
          <p:cNvSpPr>
            <a:spLocks noGrp="1"/>
          </p:cNvSpPr>
          <p:nvPr>
            <p:ph type="sldNum" sz="quarter" idx="12"/>
          </p:nvPr>
        </p:nvSpPr>
        <p:spPr/>
        <p:txBody>
          <a:bodyPr/>
          <a:lstStyle/>
          <a:p>
            <a:fld id="{73F02834-423E-4EC9-AD3F-AAEDCCB72A97}" type="slidenum">
              <a:rPr lang="en-US" smtClean="0"/>
              <a:t>‹#›</a:t>
            </a:fld>
            <a:endParaRPr lang="en-US" dirty="0"/>
          </a:p>
        </p:txBody>
      </p:sp>
    </p:spTree>
    <p:extLst>
      <p:ext uri="{BB962C8B-B14F-4D97-AF65-F5344CB8AC3E}">
        <p14:creationId xmlns:p14="http://schemas.microsoft.com/office/powerpoint/2010/main" val="1971480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2CA51-C78F-3080-1385-7752A35024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2755FC-242A-28D3-F2D7-73C2139FF8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4E29E-2441-F946-971B-B507668A1C03}"/>
              </a:ext>
            </a:extLst>
          </p:cNvPr>
          <p:cNvSpPr>
            <a:spLocks noGrp="1"/>
          </p:cNvSpPr>
          <p:nvPr>
            <p:ph type="dt" sz="half" idx="10"/>
          </p:nvPr>
        </p:nvSpPr>
        <p:spPr/>
        <p:txBody>
          <a:bodyPr/>
          <a:lstStyle/>
          <a:p>
            <a:fld id="{C77E4196-5230-4EAC-AC8E-A631DF77AB0B}" type="datetime1">
              <a:rPr lang="en-US" smtClean="0"/>
              <a:t>2/14/2025</a:t>
            </a:fld>
            <a:endParaRPr lang="en-US" dirty="0"/>
          </a:p>
        </p:txBody>
      </p:sp>
      <p:sp>
        <p:nvSpPr>
          <p:cNvPr id="5" name="Footer Placeholder 4">
            <a:extLst>
              <a:ext uri="{FF2B5EF4-FFF2-40B4-BE49-F238E27FC236}">
                <a16:creationId xmlns:a16="http://schemas.microsoft.com/office/drawing/2014/main" id="{35CD5367-9AD8-C5FE-AA1E-1BF05A3047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81EC656-0125-6D83-1A34-9433D260F0A4}"/>
              </a:ext>
            </a:extLst>
          </p:cNvPr>
          <p:cNvSpPr>
            <a:spLocks noGrp="1"/>
          </p:cNvSpPr>
          <p:nvPr>
            <p:ph type="sldNum" sz="quarter" idx="12"/>
          </p:nvPr>
        </p:nvSpPr>
        <p:spPr/>
        <p:txBody>
          <a:bodyPr/>
          <a:lstStyle/>
          <a:p>
            <a:fld id="{73F02834-423E-4EC9-AD3F-AAEDCCB72A97}" type="slidenum">
              <a:rPr lang="en-US" smtClean="0"/>
              <a:t>‹#›</a:t>
            </a:fld>
            <a:endParaRPr lang="en-US" dirty="0"/>
          </a:p>
        </p:txBody>
      </p:sp>
    </p:spTree>
    <p:extLst>
      <p:ext uri="{BB962C8B-B14F-4D97-AF65-F5344CB8AC3E}">
        <p14:creationId xmlns:p14="http://schemas.microsoft.com/office/powerpoint/2010/main" val="2682656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752C1-2F53-524F-B04C-02255694ED4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6D27946F-96BF-CCA0-381D-AE482036014D}"/>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25768A-A21E-C974-1257-71EDBFC8475E}"/>
              </a:ext>
            </a:extLst>
          </p:cNvPr>
          <p:cNvSpPr>
            <a:spLocks noGrp="1"/>
          </p:cNvSpPr>
          <p:nvPr>
            <p:ph type="dt" sz="half" idx="10"/>
          </p:nvPr>
        </p:nvSpPr>
        <p:spPr/>
        <p:txBody>
          <a:bodyPr/>
          <a:lstStyle/>
          <a:p>
            <a:fld id="{805B0149-A615-4D0E-B61F-73CD2CE507FD}" type="datetime1">
              <a:rPr lang="en-US" smtClean="0"/>
              <a:t>2/14/2025</a:t>
            </a:fld>
            <a:endParaRPr lang="en-US" dirty="0"/>
          </a:p>
        </p:txBody>
      </p:sp>
      <p:sp>
        <p:nvSpPr>
          <p:cNvPr id="5" name="Footer Placeholder 4">
            <a:extLst>
              <a:ext uri="{FF2B5EF4-FFF2-40B4-BE49-F238E27FC236}">
                <a16:creationId xmlns:a16="http://schemas.microsoft.com/office/drawing/2014/main" id="{6B7DDCC7-8C79-99AE-0E50-84B8A31651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7ED24D-1EA7-8DE2-791C-6A00C076CBCC}"/>
              </a:ext>
            </a:extLst>
          </p:cNvPr>
          <p:cNvSpPr>
            <a:spLocks noGrp="1"/>
          </p:cNvSpPr>
          <p:nvPr>
            <p:ph type="sldNum" sz="quarter" idx="12"/>
          </p:nvPr>
        </p:nvSpPr>
        <p:spPr/>
        <p:txBody>
          <a:bodyPr/>
          <a:lstStyle/>
          <a:p>
            <a:fld id="{73F02834-423E-4EC9-AD3F-AAEDCCB72A97}" type="slidenum">
              <a:rPr lang="en-US" smtClean="0"/>
              <a:t>‹#›</a:t>
            </a:fld>
            <a:endParaRPr lang="en-US" dirty="0"/>
          </a:p>
        </p:txBody>
      </p:sp>
    </p:spTree>
    <p:extLst>
      <p:ext uri="{BB962C8B-B14F-4D97-AF65-F5344CB8AC3E}">
        <p14:creationId xmlns:p14="http://schemas.microsoft.com/office/powerpoint/2010/main" val="231796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399" y="122348"/>
            <a:ext cx="8839202" cy="99295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52399" y="1490540"/>
            <a:ext cx="883345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4FD56-5429-427F-B421-4F1D19A929D3}" type="datetimeFigureOut">
              <a:rPr lang="en-US" smtClean="0">
                <a:solidFill>
                  <a:prstClr val="black">
                    <a:tint val="75000"/>
                  </a:prstClr>
                </a:solidFill>
              </a:rPr>
              <a:pPr/>
              <a:t>2/14/2025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A95C2-E087-40C5-B6EF-F6CF010B0E16}"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0" y="6103387"/>
            <a:ext cx="9144000" cy="45424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userDrawn="1"/>
        </p:nvSpPr>
        <p:spPr>
          <a:xfrm>
            <a:off x="0" y="6554679"/>
            <a:ext cx="9144000" cy="492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Rectangle 8"/>
          <p:cNvSpPr/>
          <p:nvPr userDrawn="1"/>
        </p:nvSpPr>
        <p:spPr>
          <a:xfrm>
            <a:off x="-2872" y="6607239"/>
            <a:ext cx="9144000" cy="24893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9562" y="6118416"/>
            <a:ext cx="494723" cy="439504"/>
          </a:xfrm>
          <a:prstGeom prst="rect">
            <a:avLst/>
          </a:prstGeom>
        </p:spPr>
      </p:pic>
      <p:sp>
        <p:nvSpPr>
          <p:cNvPr id="11" name="Rectangle 10">
            <a:extLst>
              <a:ext uri="{FF2B5EF4-FFF2-40B4-BE49-F238E27FC236}">
                <a16:creationId xmlns:a16="http://schemas.microsoft.com/office/drawing/2014/main" id="{3F169E7A-A9FE-4044-8BAB-EEDA15E1876B}"/>
              </a:ext>
            </a:extLst>
          </p:cNvPr>
          <p:cNvSpPr/>
          <p:nvPr userDrawn="1"/>
        </p:nvSpPr>
        <p:spPr>
          <a:xfrm>
            <a:off x="152401" y="1115299"/>
            <a:ext cx="8839200" cy="76200"/>
          </a:xfrm>
          <a:prstGeom prst="rect">
            <a:avLst/>
          </a:prstGeom>
          <a:solidFill>
            <a:srgbClr val="FFCC00"/>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spTree>
    <p:extLst>
      <p:ext uri="{BB962C8B-B14F-4D97-AF65-F5344CB8AC3E}">
        <p14:creationId xmlns:p14="http://schemas.microsoft.com/office/powerpoint/2010/main" val="3983316014"/>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7" r:id="rId4"/>
    <p:sldLayoutId id="2147483678" r:id="rId5"/>
    <p:sldLayoutId id="2147483679" r:id="rId6"/>
  </p:sldLayoutIdLst>
  <p:txStyles>
    <p:titleStyle>
      <a:lvl1pPr algn="ctr" defTabSz="914400" rtl="0" eaLnBrk="1" latinLnBrk="0" hangingPunct="1">
        <a:lnSpc>
          <a:spcPct val="90000"/>
        </a:lnSpc>
        <a:spcBef>
          <a:spcPct val="0"/>
        </a:spcBef>
        <a:buNone/>
        <a:defRPr sz="4000" b="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4B3CEB-5246-CF85-F60E-A657AA20F36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787994-519C-5AEA-FB6B-CFAF4614190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59D4B9-EDE0-875C-1B08-DFEDEB9BC4A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ED94A619-BADE-4E65-A513-FA0239B6EFAD}" type="datetime1">
              <a:rPr lang="en-US" smtClean="0"/>
              <a:t>2/14/2025</a:t>
            </a:fld>
            <a:endParaRPr lang="en-US" dirty="0"/>
          </a:p>
        </p:txBody>
      </p:sp>
      <p:sp>
        <p:nvSpPr>
          <p:cNvPr id="5" name="Footer Placeholder 4">
            <a:extLst>
              <a:ext uri="{FF2B5EF4-FFF2-40B4-BE49-F238E27FC236}">
                <a16:creationId xmlns:a16="http://schemas.microsoft.com/office/drawing/2014/main" id="{58521FC0-FA4F-AE90-F73C-8C7B66D796B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3ECD78D2-A89B-CA98-8B0A-9622147178C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73F02834-423E-4EC9-AD3F-AAEDCCB72A97}" type="slidenum">
              <a:rPr lang="en-US" smtClean="0"/>
              <a:t>‹#›</a:t>
            </a:fld>
            <a:endParaRPr lang="en-US" dirty="0"/>
          </a:p>
        </p:txBody>
      </p:sp>
    </p:spTree>
    <p:extLst>
      <p:ext uri="{BB962C8B-B14F-4D97-AF65-F5344CB8AC3E}">
        <p14:creationId xmlns:p14="http://schemas.microsoft.com/office/powerpoint/2010/main" val="4032362700"/>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rmywriter.com/ncoer.ht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8.xml"/><Relationship Id="rId5" Type="http://schemas.openxmlformats.org/officeDocument/2006/relationships/image" Target="../media/image2.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 name="Picture 4" descr="Logo&#10;&#10;AI-generated content may be incorrect.">
            <a:extLst>
              <a:ext uri="{FF2B5EF4-FFF2-40B4-BE49-F238E27FC236}">
                <a16:creationId xmlns:a16="http://schemas.microsoft.com/office/drawing/2014/main" id="{2121B9A2-B761-AB9A-2159-D91C42080A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285" y="192788"/>
            <a:ext cx="729815" cy="811337"/>
          </a:xfrm>
          <a:prstGeom prst="rect">
            <a:avLst/>
          </a:prstGeom>
        </p:spPr>
      </p:pic>
      <p:sp>
        <p:nvSpPr>
          <p:cNvPr id="6" name="TextBox 5">
            <a:extLst>
              <a:ext uri="{FF2B5EF4-FFF2-40B4-BE49-F238E27FC236}">
                <a16:creationId xmlns:a16="http://schemas.microsoft.com/office/drawing/2014/main" id="{34C516F0-B79C-4589-0626-B6CBDF7754C4}"/>
              </a:ext>
            </a:extLst>
          </p:cNvPr>
          <p:cNvSpPr txBox="1"/>
          <p:nvPr/>
        </p:nvSpPr>
        <p:spPr>
          <a:xfrm>
            <a:off x="927100" y="344540"/>
            <a:ext cx="5788870" cy="507831"/>
          </a:xfrm>
          <a:prstGeom prst="rect">
            <a:avLst/>
          </a:prstGeom>
          <a:noFill/>
        </p:spPr>
        <p:txBody>
          <a:bodyPr wrap="square" rtlCol="0">
            <a:spAutoFit/>
          </a:bodyPr>
          <a:lstStyle/>
          <a:p>
            <a:pPr defTabSz="685800"/>
            <a:r>
              <a:rPr lang="en-US" sz="2700" b="1" dirty="0">
                <a:solidFill>
                  <a:prstClr val="black"/>
                </a:solidFill>
                <a:latin typeface="Aptos" panose="02110004020202020204"/>
              </a:rPr>
              <a:t>Professional Development Library</a:t>
            </a:r>
          </a:p>
        </p:txBody>
      </p:sp>
      <p:sp>
        <p:nvSpPr>
          <p:cNvPr id="7" name="TextBox 6">
            <a:extLst>
              <a:ext uri="{FF2B5EF4-FFF2-40B4-BE49-F238E27FC236}">
                <a16:creationId xmlns:a16="http://schemas.microsoft.com/office/drawing/2014/main" id="{AFFB7499-1138-BD01-4C43-5AC9C2C71FA2}"/>
              </a:ext>
            </a:extLst>
          </p:cNvPr>
          <p:cNvSpPr txBox="1"/>
          <p:nvPr/>
        </p:nvSpPr>
        <p:spPr>
          <a:xfrm>
            <a:off x="197285" y="2031865"/>
            <a:ext cx="8793271" cy="3785652"/>
          </a:xfrm>
          <a:prstGeom prst="rect">
            <a:avLst/>
          </a:prstGeom>
          <a:noFill/>
        </p:spPr>
        <p:txBody>
          <a:bodyPr wrap="square" rtlCol="0">
            <a:spAutoFit/>
          </a:bodyPr>
          <a:lstStyle/>
          <a:p>
            <a:pPr defTabSz="685800"/>
            <a:r>
              <a:rPr lang="en-US" sz="2400" b="1" dirty="0">
                <a:solidFill>
                  <a:prstClr val="black"/>
                </a:solidFill>
                <a:latin typeface="Aptos" panose="02110004020202020204"/>
              </a:rPr>
              <a:t>Title</a:t>
            </a:r>
            <a:r>
              <a:rPr lang="en-US" sz="2400" dirty="0">
                <a:solidFill>
                  <a:prstClr val="black"/>
                </a:solidFill>
                <a:latin typeface="Aptos" panose="02110004020202020204"/>
              </a:rPr>
              <a:t>:  Counseling 101 </a:t>
            </a:r>
          </a:p>
          <a:p>
            <a:pPr defTabSz="685800"/>
            <a:r>
              <a:rPr lang="en-US" sz="2400" b="1" dirty="0">
                <a:solidFill>
                  <a:prstClr val="black"/>
                </a:solidFill>
                <a:latin typeface="Aptos" panose="02110004020202020204"/>
              </a:rPr>
              <a:t>Estimated Instruction Time</a:t>
            </a:r>
            <a:r>
              <a:rPr lang="en-US" sz="2400" dirty="0">
                <a:solidFill>
                  <a:prstClr val="black"/>
                </a:solidFill>
                <a:latin typeface="Aptos" panose="02110004020202020204"/>
              </a:rPr>
              <a:t>: 30 Minutes</a:t>
            </a:r>
          </a:p>
          <a:p>
            <a:pPr defTabSz="685800"/>
            <a:r>
              <a:rPr lang="en-US" sz="2400" b="1" dirty="0">
                <a:solidFill>
                  <a:prstClr val="black"/>
                </a:solidFill>
                <a:latin typeface="Aptos" panose="02110004020202020204"/>
              </a:rPr>
              <a:t>Publishing Date</a:t>
            </a:r>
            <a:r>
              <a:rPr lang="en-US" sz="2400" dirty="0">
                <a:solidFill>
                  <a:prstClr val="black"/>
                </a:solidFill>
                <a:latin typeface="Aptos" panose="02110004020202020204"/>
              </a:rPr>
              <a:t>: 2024</a:t>
            </a:r>
          </a:p>
          <a:p>
            <a:pPr defTabSz="685800"/>
            <a:endParaRPr lang="en-US" sz="2400" dirty="0">
              <a:solidFill>
                <a:prstClr val="black"/>
              </a:solidFill>
              <a:latin typeface="Aptos" panose="02110004020202020204"/>
            </a:endParaRPr>
          </a:p>
          <a:p>
            <a:pPr defTabSz="685800"/>
            <a:r>
              <a:rPr lang="en-US" sz="2400" b="1" dirty="0">
                <a:solidFill>
                  <a:prstClr val="black"/>
                </a:solidFill>
                <a:latin typeface="Aptos" panose="02110004020202020204"/>
              </a:rPr>
              <a:t>Learning Objectives/Topics of Instruction</a:t>
            </a:r>
          </a:p>
          <a:p>
            <a:pPr marL="257175" indent="-257175" defTabSz="685800">
              <a:buFont typeface="+mj-lt"/>
              <a:buAutoNum type="arabicPeriod"/>
            </a:pPr>
            <a:r>
              <a:rPr lang="en-US" sz="2400" dirty="0">
                <a:solidFill>
                  <a:prstClr val="black"/>
                </a:solidFill>
                <a:latin typeface="Aptos" panose="02110004020202020204"/>
              </a:rPr>
              <a:t> Apply all four stages of the counseling process in the correct sequence.</a:t>
            </a:r>
          </a:p>
          <a:p>
            <a:pPr marL="257175" indent="-257175" defTabSz="685800">
              <a:buFont typeface="+mj-lt"/>
              <a:buAutoNum type="arabicPeriod"/>
            </a:pPr>
            <a:r>
              <a:rPr lang="en-US" sz="2400" dirty="0">
                <a:solidFill>
                  <a:prstClr val="black"/>
                </a:solidFill>
                <a:latin typeface="Aptos" panose="02110004020202020204"/>
              </a:rPr>
              <a:t> Identify three approaches to counseling.</a:t>
            </a:r>
          </a:p>
          <a:p>
            <a:pPr marL="257175" indent="-257175" defTabSz="685800">
              <a:buFont typeface="+mj-lt"/>
              <a:buAutoNum type="arabicPeriod"/>
            </a:pPr>
            <a:r>
              <a:rPr lang="en-US" sz="2400" dirty="0">
                <a:solidFill>
                  <a:prstClr val="black"/>
                </a:solidFill>
                <a:latin typeface="Aptos" panose="02110004020202020204"/>
              </a:rPr>
              <a:t> Complete all four parts of DA Form 4856 Developmental Counseling Form.</a:t>
            </a:r>
          </a:p>
        </p:txBody>
      </p:sp>
      <p:sp>
        <p:nvSpPr>
          <p:cNvPr id="8" name="Slide Number Placeholder 7">
            <a:extLst>
              <a:ext uri="{FF2B5EF4-FFF2-40B4-BE49-F238E27FC236}">
                <a16:creationId xmlns:a16="http://schemas.microsoft.com/office/drawing/2014/main" id="{2C1DCEC2-07D5-7D09-63EF-E96C31779991}"/>
              </a:ext>
            </a:extLst>
          </p:cNvPr>
          <p:cNvSpPr>
            <a:spLocks noGrp="1"/>
          </p:cNvSpPr>
          <p:nvPr>
            <p:ph type="sldNum" sz="quarter" idx="12"/>
          </p:nvPr>
        </p:nvSpPr>
        <p:spPr/>
        <p:txBody>
          <a:bodyPr/>
          <a:lstStyle/>
          <a:p>
            <a:pPr defTabSz="685800"/>
            <a:fld id="{73F02834-423E-4EC9-AD3F-AAEDCCB72A97}" type="slidenum">
              <a:rPr lang="en-US">
                <a:solidFill>
                  <a:prstClr val="black">
                    <a:tint val="82000"/>
                  </a:prstClr>
                </a:solidFill>
                <a:latin typeface="Aptos" panose="02110004020202020204"/>
              </a:rPr>
              <a:pPr defTabSz="685800"/>
              <a:t>1</a:t>
            </a:fld>
            <a:endParaRPr lang="en-US" dirty="0">
              <a:solidFill>
                <a:prstClr val="black">
                  <a:tint val="82000"/>
                </a:prstClr>
              </a:solidFill>
              <a:latin typeface="Aptos" panose="02110004020202020204"/>
            </a:endParaRPr>
          </a:p>
        </p:txBody>
      </p:sp>
    </p:spTree>
    <p:extLst>
      <p:ext uri="{BB962C8B-B14F-4D97-AF65-F5344CB8AC3E}">
        <p14:creationId xmlns:p14="http://schemas.microsoft.com/office/powerpoint/2010/main" val="1283890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ln>
            <a:noFill/>
            <a:miter lim="800000"/>
            <a:headEnd/>
            <a:tailEnd/>
          </a:ln>
        </p:spPr>
        <p:txBody>
          <a:bodyPr>
            <a:noAutofit/>
          </a:bodyPr>
          <a:lstStyle/>
          <a:p>
            <a:r>
              <a:rPr lang="en-US" altLang="en-US" dirty="0"/>
              <a:t>Parts of DA Form 4856</a:t>
            </a:r>
          </a:p>
        </p:txBody>
      </p:sp>
      <p:sp>
        <p:nvSpPr>
          <p:cNvPr id="2" name="Content Placeholder 1"/>
          <p:cNvSpPr>
            <a:spLocks noGrp="1"/>
          </p:cNvSpPr>
          <p:nvPr>
            <p:ph idx="1"/>
          </p:nvPr>
        </p:nvSpPr>
        <p:spPr>
          <a:xfrm>
            <a:off x="157941" y="1271848"/>
            <a:ext cx="8986059" cy="4701250"/>
          </a:xfrm>
        </p:spPr>
        <p:txBody>
          <a:bodyPr vert="horz" lIns="91440" tIns="45720" rIns="91440" bIns="45720" rtlCol="0" anchor="t">
            <a:normAutofit/>
          </a:bodyPr>
          <a:lstStyle/>
          <a:p>
            <a:pPr>
              <a:lnSpc>
                <a:spcPct val="150000"/>
              </a:lnSpc>
            </a:pPr>
            <a:r>
              <a:rPr lang="en-US" dirty="0">
                <a:latin typeface="Arial"/>
                <a:cs typeface="Arial"/>
              </a:rPr>
              <a:t>Part I – Administrative Data</a:t>
            </a:r>
          </a:p>
        </p:txBody>
      </p:sp>
      <p:pic>
        <p:nvPicPr>
          <p:cNvPr id="4" name="Picture 3">
            <a:extLst>
              <a:ext uri="{FF2B5EF4-FFF2-40B4-BE49-F238E27FC236}">
                <a16:creationId xmlns:a16="http://schemas.microsoft.com/office/drawing/2014/main" id="{A8DB296B-CB3B-6AC1-A5D1-282D1E99957F}"/>
              </a:ext>
            </a:extLst>
          </p:cNvPr>
          <p:cNvPicPr>
            <a:picLocks noChangeAspect="1"/>
          </p:cNvPicPr>
          <p:nvPr/>
        </p:nvPicPr>
        <p:blipFill>
          <a:blip r:embed="rId3"/>
          <a:stretch>
            <a:fillRect/>
          </a:stretch>
        </p:blipFill>
        <p:spPr>
          <a:xfrm>
            <a:off x="0" y="2927448"/>
            <a:ext cx="9144000" cy="1003104"/>
          </a:xfrm>
          <a:prstGeom prst="rect">
            <a:avLst/>
          </a:prstGeom>
        </p:spPr>
      </p:pic>
    </p:spTree>
    <p:extLst>
      <p:ext uri="{BB962C8B-B14F-4D97-AF65-F5344CB8AC3E}">
        <p14:creationId xmlns:p14="http://schemas.microsoft.com/office/powerpoint/2010/main" val="4287062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ln>
            <a:noFill/>
            <a:miter lim="800000"/>
            <a:headEnd/>
            <a:tailEnd/>
          </a:ln>
        </p:spPr>
        <p:txBody>
          <a:bodyPr>
            <a:noAutofit/>
          </a:bodyPr>
          <a:lstStyle/>
          <a:p>
            <a:r>
              <a:rPr lang="en-US" altLang="en-US" dirty="0"/>
              <a:t>Parts of DA Form 4856</a:t>
            </a:r>
          </a:p>
        </p:txBody>
      </p:sp>
      <p:sp>
        <p:nvSpPr>
          <p:cNvPr id="2" name="Content Placeholder 1"/>
          <p:cNvSpPr>
            <a:spLocks noGrp="1"/>
          </p:cNvSpPr>
          <p:nvPr>
            <p:ph idx="1"/>
          </p:nvPr>
        </p:nvSpPr>
        <p:spPr>
          <a:xfrm>
            <a:off x="157941" y="1271848"/>
            <a:ext cx="8986059" cy="4701250"/>
          </a:xfrm>
        </p:spPr>
        <p:txBody>
          <a:bodyPr vert="horz" lIns="91440" tIns="45720" rIns="91440" bIns="45720" rtlCol="0" anchor="t">
            <a:normAutofit/>
          </a:bodyPr>
          <a:lstStyle/>
          <a:p>
            <a:pPr>
              <a:lnSpc>
                <a:spcPct val="150000"/>
              </a:lnSpc>
            </a:pPr>
            <a:r>
              <a:rPr lang="en-US" dirty="0">
                <a:latin typeface="Arial"/>
                <a:cs typeface="Arial"/>
              </a:rPr>
              <a:t>Part II – Background Information </a:t>
            </a:r>
            <a:endParaRPr lang="en-US" dirty="0"/>
          </a:p>
          <a:p>
            <a:pPr lvl="1">
              <a:lnSpc>
                <a:spcPct val="150000"/>
              </a:lnSpc>
            </a:pPr>
            <a:r>
              <a:rPr lang="en-US" dirty="0">
                <a:latin typeface="Arial"/>
                <a:cs typeface="Arial"/>
              </a:rPr>
              <a:t>"New" form as of March 2023</a:t>
            </a:r>
          </a:p>
          <a:p>
            <a:pPr lvl="1">
              <a:lnSpc>
                <a:spcPct val="150000"/>
              </a:lnSpc>
            </a:pPr>
            <a:r>
              <a:rPr lang="en-US" dirty="0">
                <a:latin typeface="Arial"/>
                <a:cs typeface="Arial"/>
              </a:rPr>
              <a:t>Clear for the "Purpose of the counseling"</a:t>
            </a:r>
          </a:p>
        </p:txBody>
      </p:sp>
      <p:pic>
        <p:nvPicPr>
          <p:cNvPr id="3" name="Picture 2">
            <a:extLst>
              <a:ext uri="{FF2B5EF4-FFF2-40B4-BE49-F238E27FC236}">
                <a16:creationId xmlns:a16="http://schemas.microsoft.com/office/drawing/2014/main" id="{5BF8F4AD-6875-D36A-AB69-9817C3DFEB2C}"/>
              </a:ext>
            </a:extLst>
          </p:cNvPr>
          <p:cNvPicPr>
            <a:picLocks noChangeAspect="1"/>
          </p:cNvPicPr>
          <p:nvPr/>
        </p:nvPicPr>
        <p:blipFill>
          <a:blip r:embed="rId3"/>
          <a:stretch>
            <a:fillRect/>
          </a:stretch>
        </p:blipFill>
        <p:spPr>
          <a:xfrm>
            <a:off x="0" y="3319295"/>
            <a:ext cx="9144000" cy="2749826"/>
          </a:xfrm>
          <a:prstGeom prst="rect">
            <a:avLst/>
          </a:prstGeom>
        </p:spPr>
      </p:pic>
    </p:spTree>
    <p:extLst>
      <p:ext uri="{BB962C8B-B14F-4D97-AF65-F5344CB8AC3E}">
        <p14:creationId xmlns:p14="http://schemas.microsoft.com/office/powerpoint/2010/main" val="884694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vert="horz" lIns="91440" tIns="45720" rIns="91440" bIns="45720" rtlCol="0" anchor="t">
            <a:normAutofit/>
          </a:bodyPr>
          <a:lstStyle/>
          <a:p>
            <a:r>
              <a:rPr lang="en-US" dirty="0"/>
              <a:t>What are some reasons that a counselor may find this activity awkward, uncomfortable or challenging?</a:t>
            </a:r>
          </a:p>
          <a:p>
            <a:pPr marL="0" indent="0">
              <a:buNone/>
            </a:pPr>
            <a:endParaRPr lang="en-US" dirty="0">
              <a:latin typeface="Arial"/>
              <a:cs typeface="Arial"/>
            </a:endParaRPr>
          </a:p>
          <a:p>
            <a:r>
              <a:rPr lang="en-US" dirty="0"/>
              <a:t>What can you as the counsellor do to mitigate these concerns?</a:t>
            </a:r>
          </a:p>
        </p:txBody>
      </p:sp>
    </p:spTree>
    <p:extLst>
      <p:ext uri="{BB962C8B-B14F-4D97-AF65-F5344CB8AC3E}">
        <p14:creationId xmlns:p14="http://schemas.microsoft.com/office/powerpoint/2010/main" val="540741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7299819" y="2076268"/>
            <a:ext cx="1838325" cy="2486025"/>
          </a:xfrm>
          <a:prstGeom prst="rect">
            <a:avLst/>
          </a:prstGeom>
        </p:spPr>
      </p:pic>
      <p:sp>
        <p:nvSpPr>
          <p:cNvPr id="18434" name="Title 1"/>
          <p:cNvSpPr>
            <a:spLocks noGrp="1"/>
          </p:cNvSpPr>
          <p:nvPr>
            <p:ph type="title"/>
          </p:nvPr>
        </p:nvSpPr>
        <p:spPr>
          <a:ln>
            <a:noFill/>
            <a:miter lim="800000"/>
            <a:headEnd/>
            <a:tailEnd/>
          </a:ln>
        </p:spPr>
        <p:txBody>
          <a:bodyPr>
            <a:noAutofit/>
          </a:bodyPr>
          <a:lstStyle/>
          <a:p>
            <a:r>
              <a:rPr lang="en-US" sz="2800" dirty="0">
                <a:latin typeface="Arial"/>
                <a:cs typeface="Arial"/>
              </a:rPr>
              <a:t>Part III – Summary of the Counseling</a:t>
            </a:r>
            <a:endParaRPr lang="en-US" sz="3600" dirty="0"/>
          </a:p>
        </p:txBody>
      </p:sp>
      <p:sp>
        <p:nvSpPr>
          <p:cNvPr id="18435" name="Content Placeholder 2"/>
          <p:cNvSpPr>
            <a:spLocks noGrp="1"/>
          </p:cNvSpPr>
          <p:nvPr>
            <p:ph idx="1"/>
          </p:nvPr>
        </p:nvSpPr>
        <p:spPr>
          <a:xfrm>
            <a:off x="157941" y="1271847"/>
            <a:ext cx="7864626" cy="4570031"/>
          </a:xfrm>
          <a:ln>
            <a:noFill/>
            <a:miter lim="800000"/>
            <a:headEnd/>
            <a:tailEnd/>
          </a:ln>
        </p:spPr>
        <p:txBody>
          <a:bodyPr vert="horz" lIns="91440" tIns="45720" rIns="91440" bIns="45720" rtlCol="0" anchor="t">
            <a:normAutofit/>
          </a:bodyPr>
          <a:lstStyle/>
          <a:p>
            <a:pPr>
              <a:lnSpc>
                <a:spcPct val="110000"/>
              </a:lnSpc>
            </a:pPr>
            <a:r>
              <a:rPr lang="en-US" sz="2400" dirty="0">
                <a:latin typeface="Arial"/>
                <a:cs typeface="Calibri"/>
              </a:rPr>
              <a:t>Outline of the counseling session</a:t>
            </a:r>
            <a:endParaRPr lang="en-US" sz="2400">
              <a:latin typeface="Arial"/>
            </a:endParaRPr>
          </a:p>
          <a:p>
            <a:pPr lvl="1">
              <a:lnSpc>
                <a:spcPct val="110000"/>
              </a:lnSpc>
            </a:pPr>
            <a:r>
              <a:rPr lang="en-US" sz="2000" dirty="0">
                <a:latin typeface="Arial"/>
                <a:cs typeface="Calibri"/>
              </a:rPr>
              <a:t>This is where you plan out your conversation</a:t>
            </a:r>
            <a:r>
              <a:rPr lang="en-US" dirty="0">
                <a:latin typeface="Arial"/>
                <a:cs typeface="Calibri"/>
              </a:rPr>
              <a:t>  </a:t>
            </a:r>
            <a:endParaRPr lang="en-US">
              <a:latin typeface="Arial"/>
            </a:endParaRPr>
          </a:p>
          <a:p>
            <a:pPr>
              <a:lnSpc>
                <a:spcPct val="110000"/>
              </a:lnSpc>
            </a:pPr>
            <a:r>
              <a:rPr lang="en-US" altLang="en-US" sz="2400" dirty="0">
                <a:latin typeface="Arial"/>
                <a:cs typeface="Arial"/>
              </a:rPr>
              <a:t>Address the facts </a:t>
            </a:r>
            <a:endParaRPr lang="en-US" sz="2400">
              <a:latin typeface="Arial"/>
            </a:endParaRPr>
          </a:p>
          <a:p>
            <a:pPr lvl="1">
              <a:lnSpc>
                <a:spcPct val="110000"/>
              </a:lnSpc>
            </a:pPr>
            <a:r>
              <a:rPr lang="en-US" sz="2000">
                <a:latin typeface="Arial"/>
                <a:cs typeface="Arial"/>
              </a:rPr>
              <a:t>Establish i</a:t>
            </a:r>
            <a:r>
              <a:rPr lang="en-US" altLang="en-US" sz="2000" dirty="0">
                <a:latin typeface="Arial"/>
                <a:cs typeface="Arial"/>
              </a:rPr>
              <a:t>ndisputable results/data the basis for the counseling</a:t>
            </a:r>
          </a:p>
          <a:p>
            <a:pPr>
              <a:lnSpc>
                <a:spcPct val="110000"/>
              </a:lnSpc>
            </a:pPr>
            <a:r>
              <a:rPr lang="en-US" altLang="en-US" sz="2400" dirty="0">
                <a:latin typeface="Arial"/>
                <a:cs typeface="Arial"/>
              </a:rPr>
              <a:t>Locate the “why”</a:t>
            </a:r>
          </a:p>
          <a:p>
            <a:pPr lvl="1">
              <a:lnSpc>
                <a:spcPct val="110000"/>
              </a:lnSpc>
            </a:pPr>
            <a:r>
              <a:rPr lang="en-US" altLang="en-US" sz="2000" dirty="0">
                <a:latin typeface="Arial"/>
                <a:cs typeface="Arial"/>
              </a:rPr>
              <a:t>Make it productive for both people</a:t>
            </a:r>
          </a:p>
          <a:p>
            <a:pPr>
              <a:lnSpc>
                <a:spcPct val="110000"/>
              </a:lnSpc>
            </a:pPr>
            <a:endParaRPr lang="en-US" altLang="en-US" sz="2400" dirty="0">
              <a:latin typeface="Arial"/>
              <a:cs typeface="Arial"/>
            </a:endParaRPr>
          </a:p>
        </p:txBody>
      </p:sp>
      <p:pic>
        <p:nvPicPr>
          <p:cNvPr id="4" name="Picture 3">
            <a:extLst>
              <a:ext uri="{FF2B5EF4-FFF2-40B4-BE49-F238E27FC236}">
                <a16:creationId xmlns:a16="http://schemas.microsoft.com/office/drawing/2014/main" id="{467C58CF-2EAA-A2C4-F77B-B8A39161B960}"/>
              </a:ext>
            </a:extLst>
          </p:cNvPr>
          <p:cNvPicPr>
            <a:picLocks noChangeAspect="1"/>
          </p:cNvPicPr>
          <p:nvPr/>
        </p:nvPicPr>
        <p:blipFill>
          <a:blip r:embed="rId4"/>
          <a:stretch>
            <a:fillRect/>
          </a:stretch>
        </p:blipFill>
        <p:spPr>
          <a:xfrm>
            <a:off x="0" y="4566536"/>
            <a:ext cx="9144000" cy="1463040"/>
          </a:xfrm>
          <a:prstGeom prst="rect">
            <a:avLst/>
          </a:prstGeom>
        </p:spPr>
      </p:pic>
    </p:spTree>
    <p:extLst>
      <p:ext uri="{BB962C8B-B14F-4D97-AF65-F5344CB8AC3E}">
        <p14:creationId xmlns:p14="http://schemas.microsoft.com/office/powerpoint/2010/main" val="3095270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ln>
            <a:noFill/>
            <a:miter lim="800000"/>
            <a:headEnd/>
            <a:tailEnd/>
          </a:ln>
        </p:spPr>
        <p:txBody>
          <a:bodyPr>
            <a:noAutofit/>
          </a:bodyPr>
          <a:lstStyle/>
          <a:p>
            <a:r>
              <a:rPr lang="en-US" sz="2800" dirty="0">
                <a:latin typeface="Arial"/>
                <a:cs typeface="Arial"/>
              </a:rPr>
              <a:t>Part III – Plan of Action</a:t>
            </a:r>
            <a:endParaRPr lang="en-US" sz="3600" dirty="0"/>
          </a:p>
        </p:txBody>
      </p:sp>
      <p:sp>
        <p:nvSpPr>
          <p:cNvPr id="18435" name="Content Placeholder 2"/>
          <p:cNvSpPr>
            <a:spLocks noGrp="1"/>
          </p:cNvSpPr>
          <p:nvPr>
            <p:ph idx="1"/>
          </p:nvPr>
        </p:nvSpPr>
        <p:spPr>
          <a:xfrm>
            <a:off x="157941" y="1271847"/>
            <a:ext cx="8986059" cy="4570031"/>
          </a:xfrm>
          <a:ln>
            <a:noFill/>
            <a:miter lim="800000"/>
            <a:headEnd/>
            <a:tailEnd/>
          </a:ln>
        </p:spPr>
        <p:txBody>
          <a:bodyPr vert="horz" lIns="91440" tIns="45720" rIns="91440" bIns="45720" rtlCol="0" anchor="t">
            <a:normAutofit/>
          </a:bodyPr>
          <a:lstStyle/>
          <a:p>
            <a:pPr>
              <a:lnSpc>
                <a:spcPct val="110000"/>
              </a:lnSpc>
            </a:pPr>
            <a:r>
              <a:rPr lang="en-US" altLang="en-US" sz="2400" dirty="0">
                <a:latin typeface="Arial"/>
                <a:cs typeface="Arial"/>
              </a:rPr>
              <a:t>Find motivation</a:t>
            </a:r>
            <a:endParaRPr lang="en-US" dirty="0"/>
          </a:p>
          <a:p>
            <a:pPr lvl="1">
              <a:lnSpc>
                <a:spcPct val="110000"/>
              </a:lnSpc>
            </a:pPr>
            <a:r>
              <a:rPr lang="en-US" altLang="en-US" sz="2000" dirty="0">
                <a:latin typeface="Arial"/>
                <a:cs typeface="Arial"/>
              </a:rPr>
              <a:t>Internal VS External motivators</a:t>
            </a:r>
          </a:p>
          <a:p>
            <a:pPr>
              <a:lnSpc>
                <a:spcPct val="110000"/>
              </a:lnSpc>
            </a:pPr>
            <a:r>
              <a:rPr lang="en-US" altLang="en-US" sz="2400" dirty="0">
                <a:latin typeface="Arial"/>
                <a:cs typeface="Arial"/>
              </a:rPr>
              <a:t>Reach for maximum effectiveness</a:t>
            </a:r>
          </a:p>
          <a:p>
            <a:pPr lvl="1">
              <a:lnSpc>
                <a:spcPct val="110000"/>
              </a:lnSpc>
            </a:pPr>
            <a:r>
              <a:rPr lang="en-US" altLang="en-US" sz="2000" dirty="0">
                <a:latin typeface="Arial"/>
                <a:cs typeface="Arial"/>
              </a:rPr>
              <a:t>Every Soldier reacts differently to criticism</a:t>
            </a:r>
          </a:p>
        </p:txBody>
      </p:sp>
      <p:pic>
        <p:nvPicPr>
          <p:cNvPr id="3" name="Picture 2">
            <a:extLst>
              <a:ext uri="{FF2B5EF4-FFF2-40B4-BE49-F238E27FC236}">
                <a16:creationId xmlns:a16="http://schemas.microsoft.com/office/drawing/2014/main" id="{263CA374-CAF7-4035-4CCD-9578E9470661}"/>
              </a:ext>
            </a:extLst>
          </p:cNvPr>
          <p:cNvPicPr>
            <a:picLocks noChangeAspect="1"/>
          </p:cNvPicPr>
          <p:nvPr/>
        </p:nvPicPr>
        <p:blipFill>
          <a:blip r:embed="rId3"/>
          <a:stretch>
            <a:fillRect/>
          </a:stretch>
        </p:blipFill>
        <p:spPr>
          <a:xfrm>
            <a:off x="14377" y="3157555"/>
            <a:ext cx="9144000" cy="1463040"/>
          </a:xfrm>
          <a:prstGeom prst="rect">
            <a:avLst/>
          </a:prstGeom>
        </p:spPr>
      </p:pic>
    </p:spTree>
    <p:extLst>
      <p:ext uri="{BB962C8B-B14F-4D97-AF65-F5344CB8AC3E}">
        <p14:creationId xmlns:p14="http://schemas.microsoft.com/office/powerpoint/2010/main" val="774630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ln>
            <a:noFill/>
            <a:miter lim="800000"/>
            <a:headEnd/>
            <a:tailEnd/>
          </a:ln>
        </p:spPr>
        <p:txBody>
          <a:bodyPr>
            <a:noAutofit/>
          </a:bodyPr>
          <a:lstStyle/>
          <a:p>
            <a:r>
              <a:rPr lang="en-US" sz="3600" dirty="0">
                <a:latin typeface="Arial"/>
                <a:cs typeface="Arial"/>
              </a:rPr>
              <a:t>Part IV – Assessment of Plan of Action</a:t>
            </a:r>
            <a:endParaRPr lang="en-US" sz="3600" dirty="0"/>
          </a:p>
        </p:txBody>
      </p:sp>
      <p:sp>
        <p:nvSpPr>
          <p:cNvPr id="2" name="Content Placeholder 1"/>
          <p:cNvSpPr>
            <a:spLocks noGrp="1"/>
          </p:cNvSpPr>
          <p:nvPr>
            <p:ph idx="1"/>
          </p:nvPr>
        </p:nvSpPr>
        <p:spPr>
          <a:xfrm>
            <a:off x="157941" y="1271848"/>
            <a:ext cx="8986059" cy="4701250"/>
          </a:xfrm>
        </p:spPr>
        <p:txBody>
          <a:bodyPr vert="horz" lIns="91440" tIns="45720" rIns="91440" bIns="45720" rtlCol="0" anchor="t">
            <a:normAutofit/>
          </a:bodyPr>
          <a:lstStyle/>
          <a:p>
            <a:pPr>
              <a:lnSpc>
                <a:spcPct val="150000"/>
              </a:lnSpc>
            </a:pPr>
            <a:r>
              <a:rPr lang="en-US" dirty="0">
                <a:latin typeface="Arial"/>
                <a:cs typeface="Arial"/>
              </a:rPr>
              <a:t>Schedule/outline the assessment in Part III</a:t>
            </a:r>
          </a:p>
          <a:p>
            <a:pPr>
              <a:lnSpc>
                <a:spcPct val="150000"/>
              </a:lnSpc>
            </a:pPr>
            <a:r>
              <a:rPr lang="en-US" dirty="0">
                <a:latin typeface="Arial"/>
                <a:cs typeface="Arial"/>
              </a:rPr>
              <a:t>Express praise/concerns </a:t>
            </a:r>
            <a:endParaRPr lang="en-US" dirty="0"/>
          </a:p>
          <a:p>
            <a:pPr lvl="1">
              <a:lnSpc>
                <a:spcPct val="150000"/>
              </a:lnSpc>
            </a:pPr>
            <a:r>
              <a:rPr lang="en-US" dirty="0">
                <a:latin typeface="Arial"/>
                <a:cs typeface="Arial"/>
              </a:rPr>
              <a:t>Quantify results as much as possible</a:t>
            </a:r>
          </a:p>
          <a:p>
            <a:pPr lvl="1">
              <a:lnSpc>
                <a:spcPct val="150000"/>
              </a:lnSpc>
            </a:pPr>
            <a:r>
              <a:rPr lang="en-US" dirty="0">
                <a:latin typeface="Arial"/>
                <a:cs typeface="Arial"/>
              </a:rPr>
              <a:t>Provide clear guidance to sustain or improve outcomes</a:t>
            </a:r>
          </a:p>
          <a:p>
            <a:pPr>
              <a:lnSpc>
                <a:spcPct val="150000"/>
              </a:lnSpc>
            </a:pPr>
            <a:endParaRPr lang="en-US" dirty="0">
              <a:latin typeface="Arial"/>
              <a:cs typeface="Arial"/>
            </a:endParaRPr>
          </a:p>
        </p:txBody>
      </p:sp>
      <p:pic>
        <p:nvPicPr>
          <p:cNvPr id="3" name="Picture 2">
            <a:extLst>
              <a:ext uri="{FF2B5EF4-FFF2-40B4-BE49-F238E27FC236}">
                <a16:creationId xmlns:a16="http://schemas.microsoft.com/office/drawing/2014/main" id="{8815F7C5-0358-1CE6-B843-3D182419B7ED}"/>
              </a:ext>
            </a:extLst>
          </p:cNvPr>
          <p:cNvPicPr>
            <a:picLocks noChangeAspect="1"/>
          </p:cNvPicPr>
          <p:nvPr/>
        </p:nvPicPr>
        <p:blipFill rotWithShape="1">
          <a:blip r:embed="rId3"/>
          <a:srcRect t="1245" b="51389"/>
          <a:stretch/>
        </p:blipFill>
        <p:spPr>
          <a:xfrm>
            <a:off x="0" y="4262315"/>
            <a:ext cx="9144000" cy="1467271"/>
          </a:xfrm>
          <a:prstGeom prst="rect">
            <a:avLst/>
          </a:prstGeom>
        </p:spPr>
      </p:pic>
    </p:spTree>
    <p:extLst>
      <p:ext uri="{BB962C8B-B14F-4D97-AF65-F5344CB8AC3E}">
        <p14:creationId xmlns:p14="http://schemas.microsoft.com/office/powerpoint/2010/main" val="1007770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ln>
            <a:noFill/>
            <a:miter lim="800000"/>
            <a:headEnd/>
            <a:tailEnd/>
          </a:ln>
        </p:spPr>
        <p:txBody>
          <a:bodyPr>
            <a:normAutofit/>
          </a:bodyPr>
          <a:lstStyle/>
          <a:p>
            <a:r>
              <a:rPr lang="en-US" altLang="en-US" dirty="0"/>
              <a:t>Tips and Tricks </a:t>
            </a:r>
          </a:p>
        </p:txBody>
      </p:sp>
      <p:sp>
        <p:nvSpPr>
          <p:cNvPr id="18435" name="Content Placeholder 2"/>
          <p:cNvSpPr>
            <a:spLocks noGrp="1"/>
          </p:cNvSpPr>
          <p:nvPr>
            <p:ph idx="1"/>
          </p:nvPr>
        </p:nvSpPr>
        <p:spPr>
          <a:xfrm>
            <a:off x="157941" y="1271847"/>
            <a:ext cx="8986059" cy="4570031"/>
          </a:xfrm>
          <a:ln>
            <a:noFill/>
            <a:miter lim="800000"/>
            <a:headEnd/>
            <a:tailEnd/>
          </a:ln>
        </p:spPr>
        <p:txBody>
          <a:bodyPr vert="horz" lIns="91440" tIns="45720" rIns="91440" bIns="45720" rtlCol="0" anchor="t">
            <a:normAutofit/>
          </a:bodyPr>
          <a:lstStyle/>
          <a:p>
            <a:pPr marL="514350" indent="-514350">
              <a:buAutoNum type="arabicPeriod"/>
            </a:pPr>
            <a:r>
              <a:rPr lang="en-US" altLang="en-US" dirty="0"/>
              <a:t>Do not recreate the wheel</a:t>
            </a:r>
            <a:endParaRPr lang="en-US"/>
          </a:p>
          <a:p>
            <a:pPr lvl="1"/>
            <a:r>
              <a:rPr lang="en-US" altLang="en-US" dirty="0"/>
              <a:t>Find resources online - </a:t>
            </a:r>
            <a:r>
              <a:rPr lang="en-US" sz="2800" b="1" u="sng" dirty="0">
                <a:effectLst/>
                <a:latin typeface="Calibri" panose="020F0502020204030204" pitchFamily="34" charset="0"/>
                <a:ea typeface="Calibri" panose="020F0502020204030204" pitchFamily="34" charset="0"/>
              </a:rPr>
              <a:t>www.</a:t>
            </a:r>
            <a:r>
              <a:rPr lang="en-US" sz="2800" b="1" u="sng" dirty="0">
                <a:effectLst/>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armywriter.com</a:t>
            </a:r>
            <a:r>
              <a:rPr lang="en-US" sz="2800" b="1" u="sng" dirty="0">
                <a:effectLst/>
                <a:latin typeface="Calibri" panose="020F0502020204030204" pitchFamily="34" charset="0"/>
                <a:ea typeface="Calibri" panose="020F0502020204030204" pitchFamily="34" charset="0"/>
              </a:rPr>
              <a:t>/ncoer.htm</a:t>
            </a:r>
          </a:p>
          <a:p>
            <a:pPr lvl="1"/>
            <a:r>
              <a:rPr lang="en-US" altLang="en-US" dirty="0"/>
              <a:t>Ask a leader or people who have been in your position</a:t>
            </a:r>
          </a:p>
          <a:p>
            <a:pPr marL="514350" indent="-514350">
              <a:buAutoNum type="arabicPeriod"/>
            </a:pPr>
            <a:r>
              <a:rPr lang="en-US" altLang="en-US" dirty="0"/>
              <a:t>Timeliness matters</a:t>
            </a:r>
          </a:p>
          <a:p>
            <a:pPr lvl="1"/>
            <a:r>
              <a:rPr lang="en-US" altLang="en-US" dirty="0"/>
              <a:t>Routines create habits that lead to building relationships</a:t>
            </a:r>
          </a:p>
          <a:p>
            <a:pPr lvl="1"/>
            <a:r>
              <a:rPr lang="en-US" altLang="en-US" dirty="0"/>
              <a:t>Recent actions/behaviors should be the focus</a:t>
            </a:r>
          </a:p>
          <a:p>
            <a:pPr marL="514350" indent="-514350">
              <a:buAutoNum type="arabicPeriod"/>
            </a:pPr>
            <a:r>
              <a:rPr lang="en-US" altLang="en-US" dirty="0"/>
              <a:t>Soldier care is top priority</a:t>
            </a:r>
          </a:p>
          <a:p>
            <a:pPr lvl="1"/>
            <a:r>
              <a:rPr lang="en-US" altLang="en-US" dirty="0"/>
              <a:t>Bring in a third non-bias Soldier</a:t>
            </a:r>
          </a:p>
          <a:p>
            <a:pPr lvl="1"/>
            <a:r>
              <a:rPr lang="en-US" altLang="en-US" dirty="0"/>
              <a:t>Transparency goes a long way </a:t>
            </a:r>
          </a:p>
        </p:txBody>
      </p:sp>
      <p:pic>
        <p:nvPicPr>
          <p:cNvPr id="2" name="Picture 1"/>
          <p:cNvPicPr>
            <a:picLocks noChangeAspect="1"/>
          </p:cNvPicPr>
          <p:nvPr/>
        </p:nvPicPr>
        <p:blipFill>
          <a:blip r:embed="rId4"/>
          <a:stretch>
            <a:fillRect/>
          </a:stretch>
        </p:blipFill>
        <p:spPr>
          <a:xfrm>
            <a:off x="6193591" y="4338819"/>
            <a:ext cx="2950409" cy="1659605"/>
          </a:xfrm>
          <a:prstGeom prst="rect">
            <a:avLst/>
          </a:prstGeom>
        </p:spPr>
      </p:pic>
    </p:spTree>
    <p:extLst>
      <p:ext uri="{BB962C8B-B14F-4D97-AF65-F5344CB8AC3E}">
        <p14:creationId xmlns:p14="http://schemas.microsoft.com/office/powerpoint/2010/main" val="934316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122346"/>
            <a:ext cx="8515350" cy="992953"/>
          </a:xfrm>
        </p:spPr>
        <p:txBody>
          <a:bodyPr>
            <a:normAutofit fontScale="90000"/>
          </a:bodyPr>
          <a:lstStyle/>
          <a:p>
            <a:r>
              <a:rPr lang="en-US" dirty="0"/>
              <a:t>CAPL Training and Education Resources</a:t>
            </a:r>
          </a:p>
        </p:txBody>
      </p:sp>
      <p:pic>
        <p:nvPicPr>
          <p:cNvPr id="3" name="Picture 2"/>
          <p:cNvPicPr>
            <a:picLocks noChangeAspect="1"/>
          </p:cNvPicPr>
          <p:nvPr/>
        </p:nvPicPr>
        <p:blipFill rotWithShape="1">
          <a:blip r:embed="rId3"/>
          <a:srcRect t="17779" b="11110"/>
          <a:stretch/>
        </p:blipFill>
        <p:spPr>
          <a:xfrm>
            <a:off x="-1" y="1230922"/>
            <a:ext cx="9144001" cy="4865077"/>
          </a:xfrm>
          <a:prstGeom prst="rect">
            <a:avLst/>
          </a:prstGeom>
        </p:spPr>
      </p:pic>
    </p:spTree>
    <p:extLst>
      <p:ext uri="{BB962C8B-B14F-4D97-AF65-F5344CB8AC3E}">
        <p14:creationId xmlns:p14="http://schemas.microsoft.com/office/powerpoint/2010/main" val="3491478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Looking binoculars Soldier">
            <a:extLst>
              <a:ext uri="{FF2B5EF4-FFF2-40B4-BE49-F238E27FC236}">
                <a16:creationId xmlns:a16="http://schemas.microsoft.com/office/drawing/2014/main" id="{01EB24F0-1443-3C4C-7C28-C1C23C40112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63811" y="841380"/>
            <a:ext cx="2920562" cy="19505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27A9A37-3A47-867C-59EC-C1A5581666E0}"/>
              </a:ext>
            </a:extLst>
          </p:cNvPr>
          <p:cNvSpPr txBox="1"/>
          <p:nvPr/>
        </p:nvSpPr>
        <p:spPr>
          <a:xfrm>
            <a:off x="5376848" y="5271439"/>
            <a:ext cx="3263588" cy="1084912"/>
          </a:xfrm>
          <a:prstGeom prst="rect">
            <a:avLst/>
          </a:prstGeom>
          <a:noFill/>
        </p:spPr>
        <p:txBody>
          <a:bodyPr wrap="square" rtlCol="0">
            <a:spAutoFit/>
          </a:bodyPr>
          <a:lstStyle/>
          <a:p>
            <a:pPr algn="ctr" defTabSz="685800"/>
            <a:r>
              <a:rPr lang="en-US" sz="1350" b="1" dirty="0">
                <a:solidFill>
                  <a:prstClr val="black"/>
                </a:solidFill>
                <a:latin typeface="Aptos" panose="02110004020202020204"/>
              </a:rPr>
              <a:t>Check out the NDNG </a:t>
            </a:r>
          </a:p>
          <a:p>
            <a:pPr algn="ctr" defTabSz="685800"/>
            <a:r>
              <a:rPr lang="en-US" sz="1350" b="1" dirty="0">
                <a:solidFill>
                  <a:prstClr val="black"/>
                </a:solidFill>
                <a:latin typeface="Aptos" panose="02110004020202020204"/>
              </a:rPr>
              <a:t>Professional Development Library</a:t>
            </a:r>
          </a:p>
          <a:p>
            <a:pPr algn="ctr" defTabSz="685800"/>
            <a:r>
              <a:rPr lang="en-US" sz="1350" b="1" dirty="0">
                <a:solidFill>
                  <a:prstClr val="black"/>
                </a:solidFill>
                <a:latin typeface="Aptos" panose="02110004020202020204"/>
              </a:rPr>
              <a:t>Submission Guidelines</a:t>
            </a:r>
          </a:p>
          <a:p>
            <a:pPr algn="ctr" defTabSz="685800"/>
            <a:r>
              <a:rPr lang="en-US" sz="1050" b="1" dirty="0">
                <a:solidFill>
                  <a:prstClr val="black"/>
                </a:solidFill>
                <a:latin typeface="Aptos" panose="02110004020202020204"/>
              </a:rPr>
              <a:t>(No CAC Required)</a:t>
            </a:r>
          </a:p>
          <a:p>
            <a:pPr algn="ctr" defTabSz="685800"/>
            <a:endParaRPr lang="en-US" sz="1350" b="1" dirty="0">
              <a:solidFill>
                <a:prstClr val="black"/>
              </a:solidFill>
              <a:latin typeface="Aptos" panose="02110004020202020204"/>
            </a:endParaRPr>
          </a:p>
        </p:txBody>
      </p:sp>
      <p:pic>
        <p:nvPicPr>
          <p:cNvPr id="3" name="Picture 2">
            <a:extLst>
              <a:ext uri="{FF2B5EF4-FFF2-40B4-BE49-F238E27FC236}">
                <a16:creationId xmlns:a16="http://schemas.microsoft.com/office/drawing/2014/main" id="{A3B40777-5D08-A9FD-5C1C-2B16686C1F41}"/>
              </a:ext>
            </a:extLst>
          </p:cNvPr>
          <p:cNvPicPr>
            <a:picLocks noChangeAspect="1"/>
          </p:cNvPicPr>
          <p:nvPr/>
        </p:nvPicPr>
        <p:blipFill>
          <a:blip r:embed="rId4"/>
          <a:stretch>
            <a:fillRect/>
          </a:stretch>
        </p:blipFill>
        <p:spPr>
          <a:xfrm>
            <a:off x="5619601" y="1262313"/>
            <a:ext cx="2895749" cy="3999375"/>
          </a:xfrm>
          <a:prstGeom prst="rect">
            <a:avLst/>
          </a:prstGeom>
        </p:spPr>
      </p:pic>
      <p:sp>
        <p:nvSpPr>
          <p:cNvPr id="4" name="TextBox 3">
            <a:extLst>
              <a:ext uri="{FF2B5EF4-FFF2-40B4-BE49-F238E27FC236}">
                <a16:creationId xmlns:a16="http://schemas.microsoft.com/office/drawing/2014/main" id="{61F0A5C7-1E7B-F0C8-51F0-E70310B26058}"/>
              </a:ext>
            </a:extLst>
          </p:cNvPr>
          <p:cNvSpPr txBox="1"/>
          <p:nvPr/>
        </p:nvSpPr>
        <p:spPr>
          <a:xfrm>
            <a:off x="2280807" y="2197815"/>
            <a:ext cx="2487186" cy="2597879"/>
          </a:xfrm>
          <a:prstGeom prst="ellipse">
            <a:avLst/>
          </a:prstGeom>
          <a:solidFill>
            <a:srgbClr val="262626"/>
          </a:solidFill>
          <a:ln w="174625" cmpd="thinThick">
            <a:solidFill>
              <a:srgbClr val="262626"/>
            </a:solidFill>
          </a:ln>
        </p:spPr>
        <p:txBody>
          <a:bodyPr vert="horz" lIns="68580" tIns="34290" rIns="68580" bIns="34290" rtlCol="0" anchor="ctr">
            <a:normAutofit/>
          </a:bodyPr>
          <a:lstStyle/>
          <a:p>
            <a:pPr algn="ctr" defTabSz="685800">
              <a:lnSpc>
                <a:spcPct val="90000"/>
              </a:lnSpc>
              <a:spcBef>
                <a:spcPct val="0"/>
              </a:spcBef>
              <a:spcAft>
                <a:spcPts val="450"/>
              </a:spcAft>
            </a:pPr>
            <a:r>
              <a:rPr lang="en-US" sz="1950" dirty="0">
                <a:solidFill>
                  <a:srgbClr val="FFFFFF"/>
                </a:solidFill>
                <a:latin typeface="Aptos Display" panose="02110004020202020204"/>
              </a:rPr>
              <a:t>We are looking for your Professional Development Briefings! </a:t>
            </a:r>
          </a:p>
        </p:txBody>
      </p:sp>
      <p:sp>
        <p:nvSpPr>
          <p:cNvPr id="2" name="TextBox 1">
            <a:extLst>
              <a:ext uri="{FF2B5EF4-FFF2-40B4-BE49-F238E27FC236}">
                <a16:creationId xmlns:a16="http://schemas.microsoft.com/office/drawing/2014/main" id="{1175B714-CC9E-D875-78A3-EE806B9FC42A}"/>
              </a:ext>
            </a:extLst>
          </p:cNvPr>
          <p:cNvSpPr txBox="1"/>
          <p:nvPr/>
        </p:nvSpPr>
        <p:spPr>
          <a:xfrm>
            <a:off x="888111" y="136524"/>
            <a:ext cx="8120165" cy="507831"/>
          </a:xfrm>
          <a:prstGeom prst="rect">
            <a:avLst/>
          </a:prstGeom>
          <a:noFill/>
        </p:spPr>
        <p:txBody>
          <a:bodyPr wrap="square" rtlCol="0">
            <a:spAutoFit/>
          </a:bodyPr>
          <a:lstStyle/>
          <a:p>
            <a:pPr defTabSz="685800"/>
            <a:r>
              <a:rPr lang="en-US" sz="2700" dirty="0">
                <a:solidFill>
                  <a:prstClr val="black"/>
                </a:solidFill>
                <a:latin typeface="Aptos" panose="02110004020202020204"/>
              </a:rPr>
              <a:t>Professional Development Library</a:t>
            </a:r>
          </a:p>
        </p:txBody>
      </p:sp>
      <p:pic>
        <p:nvPicPr>
          <p:cNvPr id="6" name="Picture 5" descr="Logo&#10;&#10;AI-generated content may be incorrect.">
            <a:extLst>
              <a:ext uri="{FF2B5EF4-FFF2-40B4-BE49-F238E27FC236}">
                <a16:creationId xmlns:a16="http://schemas.microsoft.com/office/drawing/2014/main" id="{13A6F6ED-C767-2BB1-D605-CFF0540341E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2088" y="136524"/>
            <a:ext cx="634033" cy="704856"/>
          </a:xfrm>
          <a:prstGeom prst="rect">
            <a:avLst/>
          </a:prstGeom>
        </p:spPr>
      </p:pic>
      <p:sp>
        <p:nvSpPr>
          <p:cNvPr id="7" name="Slide Number Placeholder 6">
            <a:extLst>
              <a:ext uri="{FF2B5EF4-FFF2-40B4-BE49-F238E27FC236}">
                <a16:creationId xmlns:a16="http://schemas.microsoft.com/office/drawing/2014/main" id="{6171C0A7-0D3F-9C34-B6E6-AA67D08969BD}"/>
              </a:ext>
            </a:extLst>
          </p:cNvPr>
          <p:cNvSpPr>
            <a:spLocks noGrp="1"/>
          </p:cNvSpPr>
          <p:nvPr>
            <p:ph type="sldNum" sz="quarter" idx="12"/>
          </p:nvPr>
        </p:nvSpPr>
        <p:spPr/>
        <p:txBody>
          <a:bodyPr/>
          <a:lstStyle/>
          <a:p>
            <a:pPr defTabSz="685800"/>
            <a:fld id="{73F02834-423E-4EC9-AD3F-AAEDCCB72A97}" type="slidenum">
              <a:rPr lang="en-US">
                <a:solidFill>
                  <a:prstClr val="black">
                    <a:tint val="82000"/>
                  </a:prstClr>
                </a:solidFill>
                <a:latin typeface="Aptos" panose="02110004020202020204"/>
              </a:rPr>
              <a:pPr defTabSz="685800"/>
              <a:t>18</a:t>
            </a:fld>
            <a:endParaRPr lang="en-US" dirty="0">
              <a:solidFill>
                <a:prstClr val="black">
                  <a:tint val="82000"/>
                </a:prstClr>
              </a:solidFill>
              <a:latin typeface="Aptos" panose="02110004020202020204"/>
            </a:endParaRPr>
          </a:p>
        </p:txBody>
      </p:sp>
    </p:spTree>
    <p:extLst>
      <p:ext uri="{BB962C8B-B14F-4D97-AF65-F5344CB8AC3E}">
        <p14:creationId xmlns:p14="http://schemas.microsoft.com/office/powerpoint/2010/main" val="1234438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2E706-26E7-768E-CC84-BB43F259205D}"/>
            </a:ext>
          </a:extLst>
        </p:cNvPr>
        <p:cNvGrpSpPr/>
        <p:nvPr/>
      </p:nvGrpSpPr>
      <p:grpSpPr>
        <a:xfrm>
          <a:off x="0" y="0"/>
          <a:ext cx="0" cy="0"/>
          <a:chOff x="0" y="0"/>
          <a:chExt cx="0" cy="0"/>
        </a:xfrm>
      </p:grpSpPr>
      <p:pic>
        <p:nvPicPr>
          <p:cNvPr id="4" name="Picture 3" descr="Logo&#10;&#10;AI-generated content may be incorrect.">
            <a:extLst>
              <a:ext uri="{FF2B5EF4-FFF2-40B4-BE49-F238E27FC236}">
                <a16:creationId xmlns:a16="http://schemas.microsoft.com/office/drawing/2014/main" id="{BD910A1D-ADB7-863E-7D70-7D37D96F3D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043" y="144203"/>
            <a:ext cx="758792" cy="843550"/>
          </a:xfrm>
          <a:prstGeom prst="rect">
            <a:avLst/>
          </a:prstGeom>
        </p:spPr>
      </p:pic>
      <p:sp>
        <p:nvSpPr>
          <p:cNvPr id="6" name="TextBox 5">
            <a:extLst>
              <a:ext uri="{FF2B5EF4-FFF2-40B4-BE49-F238E27FC236}">
                <a16:creationId xmlns:a16="http://schemas.microsoft.com/office/drawing/2014/main" id="{C7EFF820-36BC-C11D-8225-843413BAE090}"/>
              </a:ext>
            </a:extLst>
          </p:cNvPr>
          <p:cNvSpPr txBox="1"/>
          <p:nvPr/>
        </p:nvSpPr>
        <p:spPr>
          <a:xfrm>
            <a:off x="1023835" y="312063"/>
            <a:ext cx="8120165" cy="507831"/>
          </a:xfrm>
          <a:prstGeom prst="rect">
            <a:avLst/>
          </a:prstGeom>
          <a:noFill/>
        </p:spPr>
        <p:txBody>
          <a:bodyPr wrap="square" rtlCol="0">
            <a:spAutoFit/>
          </a:bodyPr>
          <a:lstStyle/>
          <a:p>
            <a:pPr defTabSz="685800"/>
            <a:r>
              <a:rPr lang="en-US" sz="2700" b="1" dirty="0">
                <a:solidFill>
                  <a:prstClr val="black"/>
                </a:solidFill>
                <a:latin typeface="Aptos" panose="02110004020202020204"/>
              </a:rPr>
              <a:t>Professional Development Library</a:t>
            </a:r>
          </a:p>
        </p:txBody>
      </p:sp>
      <p:sp>
        <p:nvSpPr>
          <p:cNvPr id="14" name="Slide Number Placeholder 13">
            <a:extLst>
              <a:ext uri="{FF2B5EF4-FFF2-40B4-BE49-F238E27FC236}">
                <a16:creationId xmlns:a16="http://schemas.microsoft.com/office/drawing/2014/main" id="{FE9B7A34-A890-BA42-02C2-6C52078ABEF9}"/>
              </a:ext>
            </a:extLst>
          </p:cNvPr>
          <p:cNvSpPr>
            <a:spLocks noGrp="1"/>
          </p:cNvSpPr>
          <p:nvPr>
            <p:ph type="sldNum" sz="quarter" idx="12"/>
          </p:nvPr>
        </p:nvSpPr>
        <p:spPr/>
        <p:txBody>
          <a:bodyPr/>
          <a:lstStyle/>
          <a:p>
            <a:pPr defTabSz="685800"/>
            <a:fld id="{73F02834-423E-4EC9-AD3F-AAEDCCB72A97}" type="slidenum">
              <a:rPr lang="en-US">
                <a:solidFill>
                  <a:prstClr val="black">
                    <a:tint val="82000"/>
                  </a:prstClr>
                </a:solidFill>
                <a:latin typeface="Aptos" panose="02110004020202020204"/>
              </a:rPr>
              <a:pPr defTabSz="685800"/>
              <a:t>19</a:t>
            </a:fld>
            <a:endParaRPr lang="en-US" dirty="0">
              <a:solidFill>
                <a:prstClr val="black">
                  <a:tint val="82000"/>
                </a:prstClr>
              </a:solidFill>
              <a:latin typeface="Aptos" panose="02110004020202020204"/>
            </a:endParaRPr>
          </a:p>
        </p:txBody>
      </p:sp>
      <p:pic>
        <p:nvPicPr>
          <p:cNvPr id="3" name="Picture 2">
            <a:extLst>
              <a:ext uri="{FF2B5EF4-FFF2-40B4-BE49-F238E27FC236}">
                <a16:creationId xmlns:a16="http://schemas.microsoft.com/office/drawing/2014/main" id="{85731CD6-1878-A2E5-5E18-99AED3076F25}"/>
              </a:ext>
            </a:extLst>
          </p:cNvPr>
          <p:cNvPicPr>
            <a:picLocks noChangeAspect="1"/>
          </p:cNvPicPr>
          <p:nvPr/>
        </p:nvPicPr>
        <p:blipFill>
          <a:blip r:embed="rId4"/>
          <a:stretch>
            <a:fillRect/>
          </a:stretch>
        </p:blipFill>
        <p:spPr>
          <a:xfrm>
            <a:off x="0" y="1430710"/>
            <a:ext cx="9144000" cy="4925641"/>
          </a:xfrm>
          <a:prstGeom prst="rect">
            <a:avLst/>
          </a:prstGeom>
        </p:spPr>
      </p:pic>
    </p:spTree>
    <p:extLst>
      <p:ext uri="{BB962C8B-B14F-4D97-AF65-F5344CB8AC3E}">
        <p14:creationId xmlns:p14="http://schemas.microsoft.com/office/powerpoint/2010/main" val="171655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95C514-058C-9B47-81C2-14DFF2007288}"/>
              </a:ext>
            </a:extLst>
          </p:cNvPr>
          <p:cNvSpPr>
            <a:spLocks noGrp="1"/>
          </p:cNvSpPr>
          <p:nvPr>
            <p:ph type="sldNum" sz="quarter" idx="12"/>
          </p:nvPr>
        </p:nvSpPr>
        <p:spPr/>
        <p:txBody>
          <a:bodyPr/>
          <a:lstStyle/>
          <a:p>
            <a:pPr defTabSz="685800"/>
            <a:fld id="{73F02834-423E-4EC9-AD3F-AAEDCCB72A97}" type="slidenum">
              <a:rPr lang="en-US">
                <a:solidFill>
                  <a:prstClr val="black">
                    <a:tint val="82000"/>
                  </a:prstClr>
                </a:solidFill>
                <a:latin typeface="Aptos" panose="02110004020202020204"/>
              </a:rPr>
              <a:pPr defTabSz="685800"/>
              <a:t>2</a:t>
            </a:fld>
            <a:endParaRPr lang="en-US" dirty="0">
              <a:solidFill>
                <a:prstClr val="black">
                  <a:tint val="82000"/>
                </a:prstClr>
              </a:solidFill>
              <a:latin typeface="Aptos" panose="02110004020202020204"/>
            </a:endParaRPr>
          </a:p>
        </p:txBody>
      </p:sp>
      <p:pic>
        <p:nvPicPr>
          <p:cNvPr id="6" name="Picture 5">
            <a:extLst>
              <a:ext uri="{FF2B5EF4-FFF2-40B4-BE49-F238E27FC236}">
                <a16:creationId xmlns:a16="http://schemas.microsoft.com/office/drawing/2014/main" id="{635E6CCE-EE21-E492-DEB7-AE8859AF2932}"/>
              </a:ext>
            </a:extLst>
          </p:cNvPr>
          <p:cNvPicPr>
            <a:picLocks noChangeAspect="1"/>
          </p:cNvPicPr>
          <p:nvPr/>
        </p:nvPicPr>
        <p:blipFill>
          <a:blip r:embed="rId3"/>
          <a:stretch>
            <a:fillRect/>
          </a:stretch>
        </p:blipFill>
        <p:spPr>
          <a:xfrm>
            <a:off x="141050" y="1131316"/>
            <a:ext cx="8536848" cy="4595367"/>
          </a:xfrm>
          <a:prstGeom prst="rect">
            <a:avLst/>
          </a:prstGeom>
        </p:spPr>
      </p:pic>
      <p:pic>
        <p:nvPicPr>
          <p:cNvPr id="7" name="Picture 6" descr="Logo&#10;&#10;AI-generated content may be incorrect.">
            <a:extLst>
              <a:ext uri="{FF2B5EF4-FFF2-40B4-BE49-F238E27FC236}">
                <a16:creationId xmlns:a16="http://schemas.microsoft.com/office/drawing/2014/main" id="{5DB9FF9A-2AC0-583F-B509-082339A767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4929" y="146309"/>
            <a:ext cx="706642" cy="785575"/>
          </a:xfrm>
          <a:prstGeom prst="rect">
            <a:avLst/>
          </a:prstGeom>
        </p:spPr>
      </p:pic>
      <p:sp>
        <p:nvSpPr>
          <p:cNvPr id="8" name="TextBox 7">
            <a:extLst>
              <a:ext uri="{FF2B5EF4-FFF2-40B4-BE49-F238E27FC236}">
                <a16:creationId xmlns:a16="http://schemas.microsoft.com/office/drawing/2014/main" id="{767DA07A-1B08-4D2B-9B05-53068C68C2ED}"/>
              </a:ext>
            </a:extLst>
          </p:cNvPr>
          <p:cNvSpPr txBox="1"/>
          <p:nvPr/>
        </p:nvSpPr>
        <p:spPr>
          <a:xfrm>
            <a:off x="951571" y="285180"/>
            <a:ext cx="5788870" cy="507831"/>
          </a:xfrm>
          <a:prstGeom prst="rect">
            <a:avLst/>
          </a:prstGeom>
          <a:noFill/>
        </p:spPr>
        <p:txBody>
          <a:bodyPr wrap="square" rtlCol="0">
            <a:spAutoFit/>
          </a:bodyPr>
          <a:lstStyle/>
          <a:p>
            <a:pPr defTabSz="685800"/>
            <a:r>
              <a:rPr lang="en-US" sz="2700" b="1" dirty="0">
                <a:solidFill>
                  <a:prstClr val="black"/>
                </a:solidFill>
                <a:latin typeface="Aptos" panose="02110004020202020204"/>
              </a:rPr>
              <a:t>Professional Development Library</a:t>
            </a:r>
          </a:p>
        </p:txBody>
      </p:sp>
    </p:spTree>
    <p:extLst>
      <p:ext uri="{BB962C8B-B14F-4D97-AF65-F5344CB8AC3E}">
        <p14:creationId xmlns:p14="http://schemas.microsoft.com/office/powerpoint/2010/main" val="3554443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9391" y="1122363"/>
            <a:ext cx="8825218" cy="2387600"/>
          </a:xfrm>
        </p:spPr>
        <p:txBody>
          <a:bodyPr/>
          <a:lstStyle/>
          <a:p>
            <a:r>
              <a:rPr lang="en-US" dirty="0"/>
              <a:t>The Counseling Process</a:t>
            </a:r>
          </a:p>
        </p:txBody>
      </p:sp>
      <p:sp>
        <p:nvSpPr>
          <p:cNvPr id="5" name="Subtitle 4"/>
          <p:cNvSpPr>
            <a:spLocks noGrp="1"/>
          </p:cNvSpPr>
          <p:nvPr>
            <p:ph type="subTitle" idx="1"/>
          </p:nvPr>
        </p:nvSpPr>
        <p:spPr>
          <a:xfrm>
            <a:off x="159391" y="3602038"/>
            <a:ext cx="8825217" cy="1655762"/>
          </a:xfrm>
        </p:spPr>
        <p:txBody>
          <a:bodyPr/>
          <a:lstStyle/>
          <a:p>
            <a:r>
              <a:rPr lang="en-US" b="1" dirty="0">
                <a:solidFill>
                  <a:srgbClr val="FF0000"/>
                </a:solidFill>
              </a:rPr>
              <a:t>Unit Name</a:t>
            </a:r>
          </a:p>
          <a:p>
            <a:r>
              <a:rPr lang="en-US" b="1" dirty="0">
                <a:solidFill>
                  <a:srgbClr val="FF0000"/>
                </a:solidFill>
              </a:rPr>
              <a:t>Name of Instructor </a:t>
            </a:r>
          </a:p>
          <a:p>
            <a:endParaRPr lang="en-US" dirty="0"/>
          </a:p>
        </p:txBody>
      </p:sp>
    </p:spTree>
    <p:extLst>
      <p:ext uri="{BB962C8B-B14F-4D97-AF65-F5344CB8AC3E}">
        <p14:creationId xmlns:p14="http://schemas.microsoft.com/office/powerpoint/2010/main" val="267186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Arial"/>
                <a:cs typeface="Arial"/>
              </a:rPr>
              <a:t>Experiences with Counseling</a:t>
            </a:r>
          </a:p>
        </p:txBody>
      </p:sp>
      <p:sp>
        <p:nvSpPr>
          <p:cNvPr id="5" name="Content Placeholder 4"/>
          <p:cNvSpPr>
            <a:spLocks noGrp="1"/>
          </p:cNvSpPr>
          <p:nvPr>
            <p:ph idx="1"/>
          </p:nvPr>
        </p:nvSpPr>
        <p:spPr/>
        <p:txBody>
          <a:bodyPr vert="horz" lIns="91440" tIns="45720" rIns="91440" bIns="45720" rtlCol="0" anchor="t">
            <a:normAutofit lnSpcReduction="10000"/>
          </a:bodyPr>
          <a:lstStyle/>
          <a:p>
            <a:r>
              <a:rPr lang="en-US" dirty="0">
                <a:latin typeface="Arial"/>
                <a:cs typeface="Arial"/>
              </a:rPr>
              <a:t>What has been your best counseling experience? </a:t>
            </a:r>
            <a:endParaRPr lang="en-US"/>
          </a:p>
          <a:p>
            <a:endParaRPr lang="en-US" dirty="0">
              <a:latin typeface="Arial"/>
              <a:cs typeface="Arial"/>
            </a:endParaRPr>
          </a:p>
          <a:p>
            <a:r>
              <a:rPr lang="en-US" dirty="0">
                <a:latin typeface="Arial"/>
                <a:cs typeface="Arial"/>
              </a:rPr>
              <a:t>What has been your worst counseling experience? </a:t>
            </a:r>
            <a:endParaRPr lang="en-US" dirty="0"/>
          </a:p>
          <a:p>
            <a:endParaRPr lang="en-US" dirty="0">
              <a:latin typeface="Arial"/>
              <a:cs typeface="Arial"/>
            </a:endParaRPr>
          </a:p>
          <a:p>
            <a:r>
              <a:rPr lang="en-US" dirty="0"/>
              <a:t>How do these experiences affect your ability to counsel junior Soldiers who really need it? </a:t>
            </a:r>
          </a:p>
          <a:p>
            <a:endParaRPr lang="en-US" dirty="0"/>
          </a:p>
          <a:p>
            <a:r>
              <a:rPr lang="en-US" dirty="0">
                <a:latin typeface="Arial"/>
                <a:cs typeface="Arial"/>
              </a:rPr>
              <a:t>How could consistent counseling benefit the leader &amp; the subordinate? </a:t>
            </a:r>
          </a:p>
        </p:txBody>
      </p:sp>
    </p:spTree>
    <p:extLst>
      <p:ext uri="{BB962C8B-B14F-4D97-AF65-F5344CB8AC3E}">
        <p14:creationId xmlns:p14="http://schemas.microsoft.com/office/powerpoint/2010/main" val="3093235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EFEDA2-DC4C-48BC-B441-DBB6C86C0651}"/>
              </a:ext>
            </a:extLst>
          </p:cNvPr>
          <p:cNvSpPr>
            <a:spLocks noGrp="1"/>
          </p:cNvSpPr>
          <p:nvPr>
            <p:ph type="title"/>
          </p:nvPr>
        </p:nvSpPr>
        <p:spPr/>
        <p:txBody>
          <a:bodyPr/>
          <a:lstStyle/>
          <a:p>
            <a:r>
              <a:rPr lang="en-US" dirty="0"/>
              <a:t>Terminal Learning Objective (TLO) #1</a:t>
            </a:r>
          </a:p>
        </p:txBody>
      </p:sp>
      <p:sp>
        <p:nvSpPr>
          <p:cNvPr id="5" name="Content Placeholder 4">
            <a:extLst>
              <a:ext uri="{FF2B5EF4-FFF2-40B4-BE49-F238E27FC236}">
                <a16:creationId xmlns:a16="http://schemas.microsoft.com/office/drawing/2014/main" id="{859C7634-B8DC-4A47-B65F-DB0275ACF229}"/>
              </a:ext>
            </a:extLst>
          </p:cNvPr>
          <p:cNvSpPr>
            <a:spLocks noGrp="1"/>
          </p:cNvSpPr>
          <p:nvPr>
            <p:ph idx="1"/>
          </p:nvPr>
        </p:nvSpPr>
        <p:spPr>
          <a:xfrm>
            <a:off x="176169" y="1241571"/>
            <a:ext cx="8816829" cy="4857225"/>
          </a:xfrm>
        </p:spPr>
        <p:txBody>
          <a:bodyPr vert="horz" lIns="91440" tIns="45720" rIns="91440" bIns="45720" rtlCol="0" anchor="t">
            <a:noAutofit/>
          </a:bodyPr>
          <a:lstStyle/>
          <a:p>
            <a:pPr marL="0" indent="0">
              <a:spcBef>
                <a:spcPts val="0"/>
              </a:spcBef>
              <a:buNone/>
            </a:pPr>
            <a:r>
              <a:rPr lang="en-US" sz="2200" b="1" dirty="0"/>
              <a:t>Action:</a:t>
            </a:r>
            <a:r>
              <a:rPr lang="en-US" sz="2200" dirty="0"/>
              <a:t> Conduct the counseling process.  </a:t>
            </a:r>
          </a:p>
          <a:p>
            <a:pPr marL="0" indent="0">
              <a:spcBef>
                <a:spcPts val="0"/>
              </a:spcBef>
              <a:buNone/>
            </a:pPr>
            <a:r>
              <a:rPr lang="en-US" sz="2200" b="1" dirty="0">
                <a:latin typeface="Arial"/>
                <a:cs typeface="Arial"/>
              </a:rPr>
              <a:t>Conditions: </a:t>
            </a:r>
            <a:r>
              <a:rPr lang="en-US" sz="2200" dirty="0">
                <a:latin typeface="Arial"/>
                <a:cs typeface="Arial"/>
              </a:rPr>
              <a:t>As a leader, given experiential learning activities and access to references ADP 6-22, ATP 6-22.1, and AR 600-23, discussion with peers and instructor feedback.</a:t>
            </a:r>
          </a:p>
          <a:p>
            <a:pPr marL="0" indent="0">
              <a:spcBef>
                <a:spcPts val="0"/>
              </a:spcBef>
              <a:buNone/>
            </a:pPr>
            <a:r>
              <a:rPr lang="en-US" sz="2200" b="1" dirty="0"/>
              <a:t>Standard:</a:t>
            </a:r>
            <a:r>
              <a:rPr lang="en-US" sz="2200" dirty="0"/>
              <a:t> </a:t>
            </a:r>
          </a:p>
          <a:p>
            <a:pPr>
              <a:spcBef>
                <a:spcPts val="0"/>
              </a:spcBef>
            </a:pPr>
            <a:r>
              <a:rPr lang="en-US" sz="2200" dirty="0">
                <a:latin typeface="Arial"/>
                <a:cs typeface="Arial"/>
              </a:rPr>
              <a:t>Be able to apply all four stages of the counseling process in the correct sequence. </a:t>
            </a:r>
            <a:endParaRPr lang="en-US" sz="2200" dirty="0"/>
          </a:p>
          <a:p>
            <a:pPr>
              <a:spcBef>
                <a:spcPts val="0"/>
              </a:spcBef>
            </a:pPr>
            <a:r>
              <a:rPr lang="en-US" sz="2200" dirty="0"/>
              <a:t>Identify the three approaches to counseling. </a:t>
            </a:r>
          </a:p>
          <a:p>
            <a:pPr>
              <a:spcBef>
                <a:spcPts val="0"/>
              </a:spcBef>
            </a:pPr>
            <a:r>
              <a:rPr lang="en-US" sz="2200" dirty="0"/>
              <a:t>Complete all four parts of DA Form 4856 Developmental Counseling Form. </a:t>
            </a:r>
          </a:p>
          <a:p>
            <a:pPr marL="0" indent="0">
              <a:spcBef>
                <a:spcPts val="0"/>
              </a:spcBef>
              <a:buNone/>
            </a:pPr>
            <a:r>
              <a:rPr lang="en-US" sz="2200" b="1" dirty="0"/>
              <a:t>Learning Domain:</a:t>
            </a:r>
            <a:r>
              <a:rPr lang="en-US" sz="2200" dirty="0"/>
              <a:t>  Cognitive</a:t>
            </a:r>
          </a:p>
          <a:p>
            <a:pPr marL="0" indent="0">
              <a:spcBef>
                <a:spcPts val="0"/>
              </a:spcBef>
              <a:buNone/>
            </a:pPr>
            <a:r>
              <a:rPr lang="en-US" sz="2200" b="1" dirty="0"/>
              <a:t>Level of Learning:</a:t>
            </a:r>
            <a:r>
              <a:rPr lang="en-US" sz="2200" dirty="0"/>
              <a:t>  Application</a:t>
            </a:r>
          </a:p>
          <a:p>
            <a:pPr marL="0" indent="0">
              <a:buNone/>
            </a:pPr>
            <a:endParaRPr lang="en-US" dirty="0">
              <a:effectLst/>
            </a:endParaRPr>
          </a:p>
        </p:txBody>
      </p:sp>
    </p:spTree>
    <p:extLst>
      <p:ext uri="{BB962C8B-B14F-4D97-AF65-F5344CB8AC3E}">
        <p14:creationId xmlns:p14="http://schemas.microsoft.com/office/powerpoint/2010/main" val="3798306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counseling?</a:t>
            </a:r>
          </a:p>
        </p:txBody>
      </p:sp>
      <p:sp>
        <p:nvSpPr>
          <p:cNvPr id="3" name="Content Placeholder 2"/>
          <p:cNvSpPr>
            <a:spLocks noGrp="1"/>
          </p:cNvSpPr>
          <p:nvPr>
            <p:ph idx="1"/>
          </p:nvPr>
        </p:nvSpPr>
        <p:spPr/>
        <p:txBody>
          <a:bodyPr vert="horz" lIns="91440" tIns="45720" rIns="91440" bIns="45720" rtlCol="0" anchor="t">
            <a:normAutofit/>
          </a:bodyPr>
          <a:lstStyle/>
          <a:p>
            <a:r>
              <a:rPr lang="en-US" dirty="0">
                <a:latin typeface="Arial"/>
                <a:cs typeface="Arial"/>
              </a:rPr>
              <a:t>Counseling is nothing more than a conversation that has an outline and clear objective(s)</a:t>
            </a:r>
            <a:endParaRPr lang="en-US" dirty="0"/>
          </a:p>
          <a:p>
            <a:endParaRPr lang="en-US" dirty="0">
              <a:latin typeface="Arial"/>
              <a:cs typeface="Arial"/>
            </a:endParaRPr>
          </a:p>
          <a:p>
            <a:r>
              <a:rPr lang="en-US" dirty="0"/>
              <a:t>Is it more effective to simply tell someone what to do </a:t>
            </a:r>
            <a:r>
              <a:rPr lang="en-US" b="1" dirty="0"/>
              <a:t>or</a:t>
            </a:r>
            <a:r>
              <a:rPr lang="en-US" dirty="0"/>
              <a:t> to work with the person to develop a mutually agreed upon action plan?</a:t>
            </a:r>
          </a:p>
        </p:txBody>
      </p:sp>
    </p:spTree>
    <p:extLst>
      <p:ext uri="{BB962C8B-B14F-4D97-AF65-F5344CB8AC3E}">
        <p14:creationId xmlns:p14="http://schemas.microsoft.com/office/powerpoint/2010/main" val="705202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7942" y="1273842"/>
            <a:ext cx="8853347" cy="4768914"/>
            <a:chOff x="2099292" y="1315363"/>
            <a:chExt cx="4908237" cy="4768914"/>
          </a:xfrm>
          <a:scene3d>
            <a:camera prst="orthographicFront"/>
            <a:lightRig rig="threePt" dir="t">
              <a:rot lat="0" lon="0" rev="3600000"/>
            </a:lightRig>
          </a:scene3d>
        </p:grpSpPr>
        <p:sp>
          <p:nvSpPr>
            <p:cNvPr id="5" name="Freeform 4"/>
            <p:cNvSpPr/>
            <p:nvPr/>
          </p:nvSpPr>
          <p:spPr>
            <a:xfrm>
              <a:off x="2099292" y="1331549"/>
              <a:ext cx="1112823" cy="4736541"/>
            </a:xfrm>
            <a:custGeom>
              <a:avLst/>
              <a:gdLst>
                <a:gd name="connsiteX0" fmla="*/ 0 w 1373961"/>
                <a:gd name="connsiteY0" fmla="*/ 160320 h 961728"/>
                <a:gd name="connsiteX1" fmla="*/ 160320 w 1373961"/>
                <a:gd name="connsiteY1" fmla="*/ 0 h 961728"/>
                <a:gd name="connsiteX2" fmla="*/ 1213641 w 1373961"/>
                <a:gd name="connsiteY2" fmla="*/ 0 h 961728"/>
                <a:gd name="connsiteX3" fmla="*/ 1373961 w 1373961"/>
                <a:gd name="connsiteY3" fmla="*/ 160320 h 961728"/>
                <a:gd name="connsiteX4" fmla="*/ 1373961 w 1373961"/>
                <a:gd name="connsiteY4" fmla="*/ 801408 h 961728"/>
                <a:gd name="connsiteX5" fmla="*/ 1213641 w 1373961"/>
                <a:gd name="connsiteY5" fmla="*/ 961728 h 961728"/>
                <a:gd name="connsiteX6" fmla="*/ 160320 w 1373961"/>
                <a:gd name="connsiteY6" fmla="*/ 961728 h 961728"/>
                <a:gd name="connsiteX7" fmla="*/ 0 w 1373961"/>
                <a:gd name="connsiteY7" fmla="*/ 801408 h 961728"/>
                <a:gd name="connsiteX8" fmla="*/ 0 w 1373961"/>
                <a:gd name="connsiteY8" fmla="*/ 160320 h 96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3961" h="961728">
                  <a:moveTo>
                    <a:pt x="0" y="160320"/>
                  </a:moveTo>
                  <a:cubicBezTo>
                    <a:pt x="0" y="71778"/>
                    <a:pt x="71778" y="0"/>
                    <a:pt x="160320" y="0"/>
                  </a:cubicBezTo>
                  <a:lnTo>
                    <a:pt x="1213641" y="0"/>
                  </a:lnTo>
                  <a:cubicBezTo>
                    <a:pt x="1302183" y="0"/>
                    <a:pt x="1373961" y="71778"/>
                    <a:pt x="1373961" y="160320"/>
                  </a:cubicBezTo>
                  <a:lnTo>
                    <a:pt x="1373961" y="801408"/>
                  </a:lnTo>
                  <a:cubicBezTo>
                    <a:pt x="1373961" y="889950"/>
                    <a:pt x="1302183" y="961728"/>
                    <a:pt x="1213641" y="961728"/>
                  </a:cubicBezTo>
                  <a:lnTo>
                    <a:pt x="160320" y="961728"/>
                  </a:lnTo>
                  <a:cubicBezTo>
                    <a:pt x="71778" y="961728"/>
                    <a:pt x="0" y="889950"/>
                    <a:pt x="0" y="801408"/>
                  </a:cubicBezTo>
                  <a:lnTo>
                    <a:pt x="0" y="160320"/>
                  </a:lnTo>
                  <a:close/>
                </a:path>
              </a:pathLst>
            </a:custGeom>
            <a:sp3d>
              <a:bevelT/>
            </a:sp3d>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11726" tIns="111726" rIns="111726" bIns="111726" numCol="1" spcCol="1270" anchor="ctr" anchorCtr="0">
              <a:noAutofit/>
            </a:bodyPr>
            <a:lstStyle/>
            <a:p>
              <a:pPr lvl="0" algn="ctr" defTabSz="755650" rtl="0">
                <a:lnSpc>
                  <a:spcPct val="90000"/>
                </a:lnSpc>
                <a:spcBef>
                  <a:spcPct val="0"/>
                </a:spcBef>
                <a:spcAft>
                  <a:spcPct val="35000"/>
                </a:spcAft>
              </a:pPr>
              <a:endParaRPr lang="en-US" sz="2400" b="1" kern="1200" dirty="0">
                <a:solidFill>
                  <a:schemeClr val="tx1"/>
                </a:solidFill>
                <a:latin typeface="Arial" panose="020B0604020202020204" pitchFamily="34" charset="0"/>
                <a:cs typeface="Arial" panose="020B0604020202020204" pitchFamily="34" charset="0"/>
              </a:endParaRPr>
            </a:p>
          </p:txBody>
        </p:sp>
        <p:sp>
          <p:nvSpPr>
            <p:cNvPr id="8" name="Freeform 7"/>
            <p:cNvSpPr/>
            <p:nvPr/>
          </p:nvSpPr>
          <p:spPr>
            <a:xfrm>
              <a:off x="3309474" y="1347735"/>
              <a:ext cx="1158062" cy="4736541"/>
            </a:xfrm>
            <a:custGeom>
              <a:avLst/>
              <a:gdLst>
                <a:gd name="connsiteX0" fmla="*/ 0 w 1373961"/>
                <a:gd name="connsiteY0" fmla="*/ 160320 h 961728"/>
                <a:gd name="connsiteX1" fmla="*/ 160320 w 1373961"/>
                <a:gd name="connsiteY1" fmla="*/ 0 h 961728"/>
                <a:gd name="connsiteX2" fmla="*/ 1213641 w 1373961"/>
                <a:gd name="connsiteY2" fmla="*/ 0 h 961728"/>
                <a:gd name="connsiteX3" fmla="*/ 1373961 w 1373961"/>
                <a:gd name="connsiteY3" fmla="*/ 160320 h 961728"/>
                <a:gd name="connsiteX4" fmla="*/ 1373961 w 1373961"/>
                <a:gd name="connsiteY4" fmla="*/ 801408 h 961728"/>
                <a:gd name="connsiteX5" fmla="*/ 1213641 w 1373961"/>
                <a:gd name="connsiteY5" fmla="*/ 961728 h 961728"/>
                <a:gd name="connsiteX6" fmla="*/ 160320 w 1373961"/>
                <a:gd name="connsiteY6" fmla="*/ 961728 h 961728"/>
                <a:gd name="connsiteX7" fmla="*/ 0 w 1373961"/>
                <a:gd name="connsiteY7" fmla="*/ 801408 h 961728"/>
                <a:gd name="connsiteX8" fmla="*/ 0 w 1373961"/>
                <a:gd name="connsiteY8" fmla="*/ 160320 h 96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3961" h="961728">
                  <a:moveTo>
                    <a:pt x="0" y="160320"/>
                  </a:moveTo>
                  <a:cubicBezTo>
                    <a:pt x="0" y="71778"/>
                    <a:pt x="71778" y="0"/>
                    <a:pt x="160320" y="0"/>
                  </a:cubicBezTo>
                  <a:lnTo>
                    <a:pt x="1213641" y="0"/>
                  </a:lnTo>
                  <a:cubicBezTo>
                    <a:pt x="1302183" y="0"/>
                    <a:pt x="1373961" y="71778"/>
                    <a:pt x="1373961" y="160320"/>
                  </a:cubicBezTo>
                  <a:lnTo>
                    <a:pt x="1373961" y="801408"/>
                  </a:lnTo>
                  <a:cubicBezTo>
                    <a:pt x="1373961" y="889950"/>
                    <a:pt x="1302183" y="961728"/>
                    <a:pt x="1213641" y="961728"/>
                  </a:cubicBezTo>
                  <a:lnTo>
                    <a:pt x="160320" y="961728"/>
                  </a:lnTo>
                  <a:cubicBezTo>
                    <a:pt x="71778" y="961728"/>
                    <a:pt x="0" y="889950"/>
                    <a:pt x="0" y="801408"/>
                  </a:cubicBezTo>
                  <a:lnTo>
                    <a:pt x="0" y="160320"/>
                  </a:lnTo>
                  <a:close/>
                </a:path>
              </a:pathLst>
            </a:custGeom>
            <a:solidFill>
              <a:schemeClr val="bg1">
                <a:lumMod val="75000"/>
              </a:schemeClr>
            </a:solidFill>
            <a:sp3d>
              <a:bevelT/>
            </a:sp3d>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11726" tIns="111726" rIns="111726" bIns="111726" numCol="1" spcCol="1270" anchor="ctr" anchorCtr="0">
              <a:noAutofit/>
            </a:bodyPr>
            <a:lstStyle/>
            <a:p>
              <a:pPr lvl="0" algn="ctr" defTabSz="755650" rtl="0">
                <a:lnSpc>
                  <a:spcPct val="90000"/>
                </a:lnSpc>
                <a:spcBef>
                  <a:spcPct val="0"/>
                </a:spcBef>
                <a:spcAft>
                  <a:spcPct val="35000"/>
                </a:spcAft>
              </a:pPr>
              <a:endParaRPr lang="en-US" sz="2400" dirty="0">
                <a:solidFill>
                  <a:schemeClr val="tx1"/>
                </a:solidFill>
                <a:latin typeface="Arial" panose="020B0604020202020204" pitchFamily="34" charset="0"/>
                <a:cs typeface="Arial" panose="020B0604020202020204" pitchFamily="34" charset="0"/>
              </a:endParaRPr>
            </a:p>
          </p:txBody>
        </p:sp>
        <p:sp>
          <p:nvSpPr>
            <p:cNvPr id="11" name="Freeform 10"/>
            <p:cNvSpPr/>
            <p:nvPr/>
          </p:nvSpPr>
          <p:spPr>
            <a:xfrm>
              <a:off x="4564899" y="1315363"/>
              <a:ext cx="1187205" cy="4752728"/>
            </a:xfrm>
            <a:custGeom>
              <a:avLst/>
              <a:gdLst>
                <a:gd name="connsiteX0" fmla="*/ 0 w 1373961"/>
                <a:gd name="connsiteY0" fmla="*/ 160320 h 961728"/>
                <a:gd name="connsiteX1" fmla="*/ 160320 w 1373961"/>
                <a:gd name="connsiteY1" fmla="*/ 0 h 961728"/>
                <a:gd name="connsiteX2" fmla="*/ 1213641 w 1373961"/>
                <a:gd name="connsiteY2" fmla="*/ 0 h 961728"/>
                <a:gd name="connsiteX3" fmla="*/ 1373961 w 1373961"/>
                <a:gd name="connsiteY3" fmla="*/ 160320 h 961728"/>
                <a:gd name="connsiteX4" fmla="*/ 1373961 w 1373961"/>
                <a:gd name="connsiteY4" fmla="*/ 801408 h 961728"/>
                <a:gd name="connsiteX5" fmla="*/ 1213641 w 1373961"/>
                <a:gd name="connsiteY5" fmla="*/ 961728 h 961728"/>
                <a:gd name="connsiteX6" fmla="*/ 160320 w 1373961"/>
                <a:gd name="connsiteY6" fmla="*/ 961728 h 961728"/>
                <a:gd name="connsiteX7" fmla="*/ 0 w 1373961"/>
                <a:gd name="connsiteY7" fmla="*/ 801408 h 961728"/>
                <a:gd name="connsiteX8" fmla="*/ 0 w 1373961"/>
                <a:gd name="connsiteY8" fmla="*/ 160320 h 96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3961" h="961728">
                  <a:moveTo>
                    <a:pt x="0" y="160320"/>
                  </a:moveTo>
                  <a:cubicBezTo>
                    <a:pt x="0" y="71778"/>
                    <a:pt x="71778" y="0"/>
                    <a:pt x="160320" y="0"/>
                  </a:cubicBezTo>
                  <a:lnTo>
                    <a:pt x="1213641" y="0"/>
                  </a:lnTo>
                  <a:cubicBezTo>
                    <a:pt x="1302183" y="0"/>
                    <a:pt x="1373961" y="71778"/>
                    <a:pt x="1373961" y="160320"/>
                  </a:cubicBezTo>
                  <a:lnTo>
                    <a:pt x="1373961" y="801408"/>
                  </a:lnTo>
                  <a:cubicBezTo>
                    <a:pt x="1373961" y="889950"/>
                    <a:pt x="1302183" y="961728"/>
                    <a:pt x="1213641" y="961728"/>
                  </a:cubicBezTo>
                  <a:lnTo>
                    <a:pt x="160320" y="961728"/>
                  </a:lnTo>
                  <a:cubicBezTo>
                    <a:pt x="71778" y="961728"/>
                    <a:pt x="0" y="889950"/>
                    <a:pt x="0" y="801408"/>
                  </a:cubicBezTo>
                  <a:lnTo>
                    <a:pt x="0" y="160320"/>
                  </a:lnTo>
                  <a:close/>
                </a:path>
              </a:pathLst>
            </a:custGeom>
            <a:sp3d>
              <a:bevelT/>
            </a:sp3d>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11726" tIns="111726" rIns="111726" bIns="111726" numCol="1" spcCol="1270" anchor="ctr" anchorCtr="0">
              <a:noAutofit/>
            </a:bodyPr>
            <a:lstStyle/>
            <a:p>
              <a:pPr lvl="0" algn="ctr" defTabSz="755650" rtl="0">
                <a:lnSpc>
                  <a:spcPct val="90000"/>
                </a:lnSpc>
                <a:spcBef>
                  <a:spcPct val="0"/>
                </a:spcBef>
                <a:spcAft>
                  <a:spcPct val="35000"/>
                </a:spcAft>
              </a:pPr>
              <a:endParaRPr lang="en-US" sz="2400" kern="1200" dirty="0">
                <a:solidFill>
                  <a:schemeClr val="tx1"/>
                </a:solidFill>
                <a:latin typeface="Arial" panose="020B0604020202020204" pitchFamily="34" charset="0"/>
                <a:cs typeface="Arial" panose="020B0604020202020204" pitchFamily="34" charset="0"/>
              </a:endParaRPr>
            </a:p>
          </p:txBody>
        </p:sp>
        <p:sp>
          <p:nvSpPr>
            <p:cNvPr id="13" name="Freeform 12"/>
            <p:cNvSpPr/>
            <p:nvPr/>
          </p:nvSpPr>
          <p:spPr>
            <a:xfrm>
              <a:off x="5849467" y="1331549"/>
              <a:ext cx="1158062" cy="4752728"/>
            </a:xfrm>
            <a:custGeom>
              <a:avLst/>
              <a:gdLst>
                <a:gd name="connsiteX0" fmla="*/ 0 w 1373961"/>
                <a:gd name="connsiteY0" fmla="*/ 160320 h 961728"/>
                <a:gd name="connsiteX1" fmla="*/ 160320 w 1373961"/>
                <a:gd name="connsiteY1" fmla="*/ 0 h 961728"/>
                <a:gd name="connsiteX2" fmla="*/ 1213641 w 1373961"/>
                <a:gd name="connsiteY2" fmla="*/ 0 h 961728"/>
                <a:gd name="connsiteX3" fmla="*/ 1373961 w 1373961"/>
                <a:gd name="connsiteY3" fmla="*/ 160320 h 961728"/>
                <a:gd name="connsiteX4" fmla="*/ 1373961 w 1373961"/>
                <a:gd name="connsiteY4" fmla="*/ 801408 h 961728"/>
                <a:gd name="connsiteX5" fmla="*/ 1213641 w 1373961"/>
                <a:gd name="connsiteY5" fmla="*/ 961728 h 961728"/>
                <a:gd name="connsiteX6" fmla="*/ 160320 w 1373961"/>
                <a:gd name="connsiteY6" fmla="*/ 961728 h 961728"/>
                <a:gd name="connsiteX7" fmla="*/ 0 w 1373961"/>
                <a:gd name="connsiteY7" fmla="*/ 801408 h 961728"/>
                <a:gd name="connsiteX8" fmla="*/ 0 w 1373961"/>
                <a:gd name="connsiteY8" fmla="*/ 160320 h 96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3961" h="961728">
                  <a:moveTo>
                    <a:pt x="0" y="160320"/>
                  </a:moveTo>
                  <a:cubicBezTo>
                    <a:pt x="0" y="71778"/>
                    <a:pt x="71778" y="0"/>
                    <a:pt x="160320" y="0"/>
                  </a:cubicBezTo>
                  <a:lnTo>
                    <a:pt x="1213641" y="0"/>
                  </a:lnTo>
                  <a:cubicBezTo>
                    <a:pt x="1302183" y="0"/>
                    <a:pt x="1373961" y="71778"/>
                    <a:pt x="1373961" y="160320"/>
                  </a:cubicBezTo>
                  <a:lnTo>
                    <a:pt x="1373961" y="801408"/>
                  </a:lnTo>
                  <a:cubicBezTo>
                    <a:pt x="1373961" y="889950"/>
                    <a:pt x="1302183" y="961728"/>
                    <a:pt x="1213641" y="961728"/>
                  </a:cubicBezTo>
                  <a:lnTo>
                    <a:pt x="160320" y="961728"/>
                  </a:lnTo>
                  <a:cubicBezTo>
                    <a:pt x="71778" y="961728"/>
                    <a:pt x="0" y="889950"/>
                    <a:pt x="0" y="801408"/>
                  </a:cubicBezTo>
                  <a:lnTo>
                    <a:pt x="0" y="160320"/>
                  </a:lnTo>
                  <a:close/>
                </a:path>
              </a:pathLst>
            </a:custGeom>
            <a:solidFill>
              <a:schemeClr val="accent1">
                <a:lumMod val="40000"/>
                <a:lumOff val="60000"/>
              </a:schemeClr>
            </a:solidFill>
            <a:sp3d>
              <a:bevelT/>
            </a:sp3d>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11726" tIns="111726" rIns="111726" bIns="111726" numCol="1" spcCol="1270" anchor="ctr" anchorCtr="0">
              <a:noAutofit/>
            </a:bodyPr>
            <a:lstStyle/>
            <a:p>
              <a:pPr lvl="0" algn="ctr" defTabSz="755650" rtl="0">
                <a:lnSpc>
                  <a:spcPct val="90000"/>
                </a:lnSpc>
                <a:spcBef>
                  <a:spcPct val="0"/>
                </a:spcBef>
                <a:spcAft>
                  <a:spcPct val="35000"/>
                </a:spcAft>
              </a:pPr>
              <a:endParaRPr lang="en-US" sz="2400" kern="1200" dirty="0">
                <a:solidFill>
                  <a:schemeClr val="tx1"/>
                </a:solidFill>
                <a:latin typeface="Arial" panose="020B0604020202020204" pitchFamily="34" charset="0"/>
                <a:cs typeface="Arial" panose="020B0604020202020204" pitchFamily="34" charset="0"/>
              </a:endParaRPr>
            </a:p>
          </p:txBody>
        </p:sp>
      </p:grpSp>
      <p:sp>
        <p:nvSpPr>
          <p:cNvPr id="14338" name="Title 1"/>
          <p:cNvSpPr>
            <a:spLocks noGrp="1"/>
          </p:cNvSpPr>
          <p:nvPr>
            <p:ph type="title"/>
          </p:nvPr>
        </p:nvSpPr>
        <p:spPr>
          <a:ln>
            <a:noFill/>
            <a:miter lim="800000"/>
            <a:headEnd/>
            <a:tailEnd/>
          </a:ln>
        </p:spPr>
        <p:txBody>
          <a:bodyPr>
            <a:noAutofit/>
          </a:bodyPr>
          <a:lstStyle/>
          <a:p>
            <a:pPr eaLnBrk="1" hangingPunct="1"/>
            <a:r>
              <a:rPr lang="en-US" altLang="en-US" dirty="0"/>
              <a:t>Four Stages of Counseling</a:t>
            </a:r>
          </a:p>
        </p:txBody>
      </p:sp>
      <p:sp>
        <p:nvSpPr>
          <p:cNvPr id="14" name="TextBox 13"/>
          <p:cNvSpPr txBox="1"/>
          <p:nvPr/>
        </p:nvSpPr>
        <p:spPr>
          <a:xfrm>
            <a:off x="256658" y="3890747"/>
            <a:ext cx="1586454" cy="830997"/>
          </a:xfrm>
          <a:prstGeom prst="rect">
            <a:avLst/>
          </a:prstGeom>
          <a:noFill/>
        </p:spPr>
        <p:txBody>
          <a:bodyPr wrap="square" rtlCol="0">
            <a:spAutoFit/>
          </a:bodyPr>
          <a:lstStyle/>
          <a:p>
            <a:pPr algn="ctr"/>
            <a:endParaRPr lang="en-US" sz="2400" dirty="0">
              <a:latin typeface="Arial" panose="020B0604020202020204" pitchFamily="34" charset="0"/>
              <a:cs typeface="Arial" panose="020B0604020202020204" pitchFamily="34" charset="0"/>
            </a:endParaRPr>
          </a:p>
          <a:p>
            <a:pPr algn="ctr"/>
            <a:endParaRPr lang="en-US" sz="2400" dirty="0">
              <a:latin typeface="Arial" panose="020B0604020202020204" pitchFamily="34" charset="0"/>
              <a:cs typeface="Arial" panose="020B0604020202020204" pitchFamily="34" charset="0"/>
            </a:endParaRPr>
          </a:p>
        </p:txBody>
      </p:sp>
      <p:sp>
        <p:nvSpPr>
          <p:cNvPr id="17" name="TextBox 16"/>
          <p:cNvSpPr txBox="1"/>
          <p:nvPr/>
        </p:nvSpPr>
        <p:spPr>
          <a:xfrm>
            <a:off x="6922407" y="1527981"/>
            <a:ext cx="2203458" cy="3724096"/>
          </a:xfrm>
          <a:prstGeom prst="rect">
            <a:avLst/>
          </a:prstGeom>
          <a:noFill/>
        </p:spPr>
        <p:txBody>
          <a:bodyPr wrap="square" lIns="91440" tIns="45720" rIns="91440" bIns="45720" rtlCol="0" anchor="t">
            <a:spAutoFit/>
          </a:bodyPr>
          <a:lstStyle/>
          <a:p>
            <a:pPr algn="ctr"/>
            <a:r>
              <a:rPr lang="en-US" sz="2000" b="1" dirty="0">
                <a:latin typeface="Arial" panose="020B0604020202020204" pitchFamily="34" charset="0"/>
                <a:cs typeface="Arial" panose="020B0604020202020204" pitchFamily="34" charset="0"/>
              </a:rPr>
              <a:t>Stage 4</a:t>
            </a:r>
          </a:p>
          <a:p>
            <a:pPr algn="ctr"/>
            <a:r>
              <a:rPr lang="en-US" sz="2400" b="1" dirty="0">
                <a:latin typeface="Arial"/>
                <a:cs typeface="Arial"/>
              </a:rPr>
              <a:t>Follow-up</a:t>
            </a:r>
            <a:endParaRPr lang="en-US" sz="2400" b="1" kern="1200" dirty="0">
              <a:latin typeface="Arial" panose="020B0604020202020204" pitchFamily="34" charset="0"/>
              <a:cs typeface="Arial" panose="020B0604020202020204" pitchFamily="34" charset="0"/>
            </a:endParaRPr>
          </a:p>
          <a:p>
            <a:pPr algn="ctr"/>
            <a:endParaRPr lang="en-US" sz="2400" b="1" dirty="0">
              <a:latin typeface="Arial" panose="020B0604020202020204" pitchFamily="34" charset="0"/>
              <a:cs typeface="Arial" panose="020B0604020202020204" pitchFamily="34" charset="0"/>
            </a:endParaRPr>
          </a:p>
          <a:p>
            <a:pPr marL="0" marR="0">
              <a:spcBef>
                <a:spcPts val="0"/>
              </a:spcBef>
              <a:spcAft>
                <a:spcPts val="0"/>
              </a:spcAft>
            </a:pP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Provide Support</a:t>
            </a:r>
          </a:p>
          <a:p>
            <a:pPr marL="0" marR="0">
              <a:spcBef>
                <a:spcPts val="0"/>
              </a:spcBef>
              <a:spcAft>
                <a:spcPts val="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Coach  </a:t>
            </a:r>
          </a:p>
          <a:p>
            <a:pPr marL="0" marR="0">
              <a:spcBef>
                <a:spcPts val="0"/>
              </a:spcBef>
              <a:spcAft>
                <a:spcPts val="0"/>
              </a:spcAft>
            </a:pPr>
            <a:r>
              <a:rPr lang="en-US" sz="2000" b="1" kern="100" dirty="0">
                <a:effectLst/>
                <a:latin typeface="Arial"/>
                <a:ea typeface="Aptos" panose="020B0004020202020204" pitchFamily="34" charset="0"/>
                <a:cs typeface="Arial"/>
              </a:rPr>
              <a:t>Mentor</a:t>
            </a:r>
          </a:p>
          <a:p>
            <a:pPr marL="0" marR="0">
              <a:spcBef>
                <a:spcPts val="0"/>
              </a:spcBef>
              <a:spcAft>
                <a:spcPts val="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Modify </a:t>
            </a:r>
          </a:p>
          <a:p>
            <a:pPr marL="0" marR="0">
              <a:spcBef>
                <a:spcPts val="0"/>
              </a:spcBef>
              <a:spcAft>
                <a:spcPts val="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Assess</a:t>
            </a:r>
          </a:p>
          <a:p>
            <a:pPr algn="ctr"/>
            <a:endParaRPr lang="en-US" sz="2400" b="1" kern="1200" dirty="0">
              <a:solidFill>
                <a:schemeClr val="tx1"/>
              </a:solidFill>
              <a:latin typeface="Arial" panose="020B0604020202020204" pitchFamily="34" charset="0"/>
              <a:cs typeface="Arial" panose="020B0604020202020204" pitchFamily="34" charset="0"/>
            </a:endParaRPr>
          </a:p>
          <a:p>
            <a:pPr algn="ctr"/>
            <a:endParaRPr lang="en-US" sz="24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5C52765B-4C0A-85F4-E466-4935DE4A97EA}"/>
              </a:ext>
            </a:extLst>
          </p:cNvPr>
          <p:cNvSpPr txBox="1"/>
          <p:nvPr/>
        </p:nvSpPr>
        <p:spPr>
          <a:xfrm>
            <a:off x="132711" y="1527981"/>
            <a:ext cx="2114105" cy="289310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Stage 1</a:t>
            </a:r>
          </a:p>
          <a:p>
            <a:pPr algn="ctr"/>
            <a:r>
              <a:rPr lang="en-US" sz="2400" b="1" kern="1200" dirty="0">
                <a:solidFill>
                  <a:schemeClr val="tx1"/>
                </a:solidFill>
                <a:latin typeface="Arial" panose="020B0604020202020204" pitchFamily="34" charset="0"/>
                <a:cs typeface="Arial" panose="020B0604020202020204" pitchFamily="34" charset="0"/>
              </a:rPr>
              <a:t>Reason</a:t>
            </a:r>
          </a:p>
          <a:p>
            <a:pPr algn="ctr"/>
            <a:endParaRPr lang="en-US" sz="2400" b="1" dirty="0">
              <a:latin typeface="Arial" panose="020B0604020202020204" pitchFamily="34" charset="0"/>
              <a:cs typeface="Arial" panose="020B0604020202020204" pitchFamily="34" charset="0"/>
            </a:endParaRPr>
          </a:p>
          <a:p>
            <a:pPr algn="ctr"/>
            <a:endParaRPr lang="en-US" sz="2400" b="1" dirty="0">
              <a:latin typeface="Arial" panose="020B0604020202020204" pitchFamily="34" charset="0"/>
              <a:cs typeface="Arial" panose="020B0604020202020204" pitchFamily="34" charset="0"/>
            </a:endParaRPr>
          </a:p>
          <a:p>
            <a:r>
              <a:rPr lang="en-US" sz="1800" b="1" kern="1200" dirty="0">
                <a:solidFill>
                  <a:schemeClr val="tx1"/>
                </a:solidFill>
                <a:latin typeface="Arial" panose="020B0604020202020204" pitchFamily="34" charset="0"/>
                <a:cs typeface="Arial" panose="020B0604020202020204" pitchFamily="34" charset="0"/>
              </a:rPr>
              <a:t>*General </a:t>
            </a:r>
          </a:p>
          <a:p>
            <a:r>
              <a:rPr lang="en-US" sz="1800" b="1" kern="1200" dirty="0">
                <a:solidFill>
                  <a:schemeClr val="tx1"/>
                </a:solidFill>
                <a:latin typeface="Arial" panose="020B0604020202020204" pitchFamily="34" charset="0"/>
                <a:cs typeface="Arial" panose="020B0604020202020204" pitchFamily="34" charset="0"/>
              </a:rPr>
              <a:t>*Professional Growth</a:t>
            </a:r>
          </a:p>
          <a:p>
            <a:r>
              <a:rPr lang="en-US" sz="1800" b="1" kern="1200" dirty="0">
                <a:solidFill>
                  <a:schemeClr val="tx1"/>
                </a:solidFill>
                <a:latin typeface="Arial" panose="020B0604020202020204" pitchFamily="34" charset="0"/>
                <a:cs typeface="Arial" panose="020B0604020202020204" pitchFamily="34" charset="0"/>
              </a:rPr>
              <a:t>*Performance</a:t>
            </a:r>
          </a:p>
          <a:p>
            <a:r>
              <a:rPr lang="en-US" sz="1800" b="1" dirty="0">
                <a:latin typeface="Arial" panose="020B0604020202020204" pitchFamily="34" charset="0"/>
                <a:cs typeface="Arial" panose="020B0604020202020204" pitchFamily="34" charset="0"/>
              </a:rPr>
              <a:t>*Event Oriented</a:t>
            </a:r>
            <a:endParaRPr lang="en-US" dirty="0"/>
          </a:p>
        </p:txBody>
      </p:sp>
      <p:sp>
        <p:nvSpPr>
          <p:cNvPr id="4" name="TextBox 3">
            <a:extLst>
              <a:ext uri="{FF2B5EF4-FFF2-40B4-BE49-F238E27FC236}">
                <a16:creationId xmlns:a16="http://schemas.microsoft.com/office/drawing/2014/main" id="{E6B1018E-1310-6F81-C5A5-A9512FEA55DC}"/>
              </a:ext>
            </a:extLst>
          </p:cNvPr>
          <p:cNvSpPr txBox="1"/>
          <p:nvPr/>
        </p:nvSpPr>
        <p:spPr>
          <a:xfrm>
            <a:off x="2422437" y="1527981"/>
            <a:ext cx="2007280" cy="4124206"/>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Stage 2</a:t>
            </a:r>
          </a:p>
          <a:p>
            <a:pPr algn="ctr"/>
            <a:r>
              <a:rPr lang="en-US" sz="2400" b="1" dirty="0">
                <a:solidFill>
                  <a:schemeClr val="tx1"/>
                </a:solidFill>
                <a:latin typeface="Arial" panose="020B0604020202020204" pitchFamily="34" charset="0"/>
                <a:cs typeface="Arial" panose="020B0604020202020204" pitchFamily="34" charset="0"/>
              </a:rPr>
              <a:t>Prepare</a:t>
            </a:r>
          </a:p>
          <a:p>
            <a:pPr algn="ctr"/>
            <a:endParaRPr lang="en-US" sz="2400" b="1" dirty="0">
              <a:latin typeface="Arial" panose="020B0604020202020204" pitchFamily="34" charset="0"/>
              <a:cs typeface="Arial" panose="020B0604020202020204" pitchFamily="34" charset="0"/>
            </a:endParaRPr>
          </a:p>
          <a:p>
            <a:pPr algn="ctr"/>
            <a:endParaRPr lang="en-US" sz="2400" b="1" dirty="0">
              <a:solidFill>
                <a:schemeClr val="tx1"/>
              </a:solidFill>
              <a:latin typeface="Arial" panose="020B0604020202020204" pitchFamily="34" charset="0"/>
              <a:cs typeface="Arial" panose="020B0604020202020204" pitchFamily="34" charset="0"/>
            </a:endParaRPr>
          </a:p>
          <a:p>
            <a:r>
              <a:rPr lang="en-US" altLang="en-US" b="1" dirty="0">
                <a:latin typeface="Arial" panose="020B0604020202020204" pitchFamily="34" charset="0"/>
                <a:cs typeface="Arial" panose="020B0604020202020204" pitchFamily="34" charset="0"/>
              </a:rPr>
              <a:t>Suitable place </a:t>
            </a:r>
          </a:p>
          <a:p>
            <a:r>
              <a:rPr lang="en-US" altLang="en-US" b="1" dirty="0">
                <a:latin typeface="Arial" panose="020B0604020202020204" pitchFamily="34" charset="0"/>
                <a:cs typeface="Arial" panose="020B0604020202020204" pitchFamily="34" charset="0"/>
              </a:rPr>
              <a:t>Notify Soldier </a:t>
            </a:r>
          </a:p>
          <a:p>
            <a:r>
              <a:rPr lang="en-US" altLang="en-US" b="1" dirty="0">
                <a:latin typeface="Arial" panose="020B0604020202020204" pitchFamily="34" charset="0"/>
                <a:cs typeface="Arial" panose="020B0604020202020204" pitchFamily="34" charset="0"/>
              </a:rPr>
              <a:t>Outline </a:t>
            </a:r>
          </a:p>
          <a:p>
            <a:r>
              <a:rPr lang="en-US" altLang="en-US" b="1" dirty="0">
                <a:latin typeface="Arial" panose="020B0604020202020204" pitchFamily="34" charset="0"/>
                <a:cs typeface="Arial" panose="020B0604020202020204" pitchFamily="34" charset="0"/>
              </a:rPr>
              <a:t>Organize</a:t>
            </a:r>
          </a:p>
          <a:p>
            <a:r>
              <a:rPr lang="en-US" altLang="en-US" b="1" dirty="0">
                <a:latin typeface="Arial" panose="020B0604020202020204" pitchFamily="34" charset="0"/>
                <a:cs typeface="Arial" panose="020B0604020202020204" pitchFamily="34" charset="0"/>
              </a:rPr>
              <a:t>Plan strategy </a:t>
            </a:r>
          </a:p>
          <a:p>
            <a:r>
              <a:rPr lang="en-US" altLang="en-US" b="1" dirty="0">
                <a:latin typeface="Arial" panose="020B0604020202020204" pitchFamily="34" charset="0"/>
                <a:cs typeface="Arial" panose="020B0604020202020204" pitchFamily="34" charset="0"/>
              </a:rPr>
              <a:t>atmosphere</a:t>
            </a:r>
            <a:endParaRPr lang="en-US" b="1" dirty="0">
              <a:latin typeface="Arial" panose="020B0604020202020204" pitchFamily="34" charset="0"/>
              <a:cs typeface="Arial" panose="020B0604020202020204" pitchFamily="34" charset="0"/>
            </a:endParaRPr>
          </a:p>
          <a:p>
            <a:pPr algn="ctr"/>
            <a:endParaRPr lang="en-US" sz="2400" dirty="0">
              <a:latin typeface="Arial" panose="020B0604020202020204" pitchFamily="34" charset="0"/>
              <a:cs typeface="Arial" panose="020B0604020202020204" pitchFamily="34" charset="0"/>
            </a:endParaRPr>
          </a:p>
          <a:p>
            <a:pPr algn="ctr"/>
            <a:endParaRPr lang="en-US" sz="2000" b="1" dirty="0">
              <a:latin typeface="Arial" panose="020B0604020202020204" pitchFamily="34" charset="0"/>
              <a:cs typeface="Arial" panose="020B0604020202020204" pitchFamily="34" charset="0"/>
            </a:endParaRPr>
          </a:p>
          <a:p>
            <a:pPr algn="ctr"/>
            <a:endParaRPr lang="en-US" dirty="0"/>
          </a:p>
        </p:txBody>
      </p:sp>
      <p:sp>
        <p:nvSpPr>
          <p:cNvPr id="12" name="TextBox 11">
            <a:extLst>
              <a:ext uri="{FF2B5EF4-FFF2-40B4-BE49-F238E27FC236}">
                <a16:creationId xmlns:a16="http://schemas.microsoft.com/office/drawing/2014/main" id="{9FC3ABBB-C54A-38D1-50DB-0F971CB2BF8B}"/>
              </a:ext>
            </a:extLst>
          </p:cNvPr>
          <p:cNvSpPr txBox="1"/>
          <p:nvPr/>
        </p:nvSpPr>
        <p:spPr>
          <a:xfrm>
            <a:off x="4636418" y="1527981"/>
            <a:ext cx="2078680" cy="3816429"/>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Stage 3</a:t>
            </a:r>
          </a:p>
          <a:p>
            <a:pPr algn="ctr"/>
            <a:r>
              <a:rPr lang="en-US" sz="2400" b="1" kern="1200" dirty="0">
                <a:solidFill>
                  <a:schemeClr val="tx1"/>
                </a:solidFill>
                <a:latin typeface="Arial" panose="020B0604020202020204" pitchFamily="34" charset="0"/>
                <a:cs typeface="Arial" panose="020B0604020202020204" pitchFamily="34" charset="0"/>
              </a:rPr>
              <a:t>Conduct</a:t>
            </a:r>
          </a:p>
          <a:p>
            <a:pPr algn="ctr"/>
            <a:endParaRPr lang="en-US" sz="2400" b="1" dirty="0">
              <a:latin typeface="Arial" panose="020B0604020202020204" pitchFamily="34" charset="0"/>
              <a:cs typeface="Arial" panose="020B0604020202020204" pitchFamily="34" charset="0"/>
            </a:endParaRPr>
          </a:p>
          <a:p>
            <a:pPr algn="ctr"/>
            <a:endParaRPr lang="en-US" sz="2400" b="1" dirty="0">
              <a:latin typeface="Arial" panose="020B0604020202020204" pitchFamily="34" charset="0"/>
              <a:cs typeface="Arial" panose="020B0604020202020204" pitchFamily="34" charset="0"/>
            </a:endParaRPr>
          </a:p>
          <a:p>
            <a:pPr marL="0" marR="0">
              <a:spcBef>
                <a:spcPts val="0"/>
              </a:spcBef>
              <a:spcAft>
                <a:spcPts val="0"/>
              </a:spcAft>
            </a:pPr>
            <a:r>
              <a:rPr lang="en-US" sz="1800" b="1" kern="100" dirty="0">
                <a:effectLst/>
                <a:latin typeface="Arial" panose="020B0604020202020204" pitchFamily="34" charset="0"/>
                <a:ea typeface="Aptos" panose="020B0004020202020204" pitchFamily="34" charset="0"/>
                <a:cs typeface="Arial" panose="020B0604020202020204" pitchFamily="34" charset="0"/>
              </a:rPr>
              <a:t>Open session</a:t>
            </a:r>
          </a:p>
          <a:p>
            <a:pPr marL="0" marR="0">
              <a:spcBef>
                <a:spcPts val="0"/>
              </a:spcBef>
              <a:spcAft>
                <a:spcPts val="0"/>
              </a:spcAft>
            </a:pPr>
            <a:r>
              <a:rPr lang="en-US" sz="1800" b="1" kern="100" dirty="0">
                <a:effectLst/>
                <a:latin typeface="Arial" panose="020B0604020202020204" pitchFamily="34" charset="0"/>
                <a:ea typeface="Aptos" panose="020B0004020202020204" pitchFamily="34" charset="0"/>
                <a:cs typeface="Arial" panose="020B0604020202020204" pitchFamily="34" charset="0"/>
              </a:rPr>
              <a:t>Discuss issues</a:t>
            </a:r>
          </a:p>
          <a:p>
            <a:pPr marL="0" marR="0">
              <a:spcBef>
                <a:spcPts val="0"/>
              </a:spcBef>
              <a:spcAft>
                <a:spcPts val="0"/>
              </a:spcAft>
            </a:pPr>
            <a:r>
              <a:rPr lang="en-US" sz="1800" b="1" kern="100" dirty="0">
                <a:effectLst/>
                <a:latin typeface="Arial" panose="020B0604020202020204" pitchFamily="34" charset="0"/>
                <a:ea typeface="Aptos" panose="020B0004020202020204" pitchFamily="34" charset="0"/>
                <a:cs typeface="Arial" panose="020B0604020202020204" pitchFamily="34" charset="0"/>
              </a:rPr>
              <a:t>Develop a plan </a:t>
            </a:r>
          </a:p>
          <a:p>
            <a:pPr marL="0" marR="0">
              <a:spcBef>
                <a:spcPts val="0"/>
              </a:spcBef>
              <a:spcAft>
                <a:spcPts val="0"/>
              </a:spcAft>
            </a:pPr>
            <a:r>
              <a:rPr lang="en-US" sz="1800" b="1" kern="100" dirty="0">
                <a:effectLst/>
                <a:latin typeface="Arial" panose="020B0604020202020204" pitchFamily="34" charset="0"/>
                <a:ea typeface="Aptos" panose="020B0004020202020204" pitchFamily="34" charset="0"/>
                <a:cs typeface="Arial" panose="020B0604020202020204" pitchFamily="34" charset="0"/>
              </a:rPr>
              <a:t>Document</a:t>
            </a:r>
          </a:p>
          <a:p>
            <a:pPr marL="0" marR="0">
              <a:spcBef>
                <a:spcPts val="0"/>
              </a:spcBef>
              <a:spcAft>
                <a:spcPts val="0"/>
              </a:spcAft>
            </a:pPr>
            <a:r>
              <a:rPr lang="en-US" sz="1800" b="1" kern="100" dirty="0">
                <a:effectLst/>
                <a:latin typeface="Arial" panose="020B0604020202020204" pitchFamily="34" charset="0"/>
                <a:ea typeface="Aptos" panose="020B0004020202020204" pitchFamily="34" charset="0"/>
                <a:cs typeface="Arial" panose="020B0604020202020204" pitchFamily="34" charset="0"/>
              </a:rPr>
              <a:t>Close session</a:t>
            </a:r>
          </a:p>
          <a:p>
            <a:pPr algn="ctr"/>
            <a:endParaRPr lang="en-US" sz="2400" b="1" kern="1200" dirty="0">
              <a:solidFill>
                <a:schemeClr val="tx1"/>
              </a:solidFill>
              <a:latin typeface="Arial" panose="020B0604020202020204" pitchFamily="34" charset="0"/>
              <a:cs typeface="Arial" panose="020B0604020202020204" pitchFamily="34" charset="0"/>
            </a:endParaRPr>
          </a:p>
          <a:p>
            <a:pPr algn="ctr"/>
            <a:endParaRPr lang="en-US" sz="1800" b="1" dirty="0">
              <a:latin typeface="Arial" panose="020B0604020202020204" pitchFamily="34" charset="0"/>
              <a:cs typeface="Arial" panose="020B0604020202020204" pitchFamily="34" charset="0"/>
            </a:endParaRPr>
          </a:p>
          <a:p>
            <a:pPr algn="ctr"/>
            <a:endParaRPr lang="en-US" dirty="0"/>
          </a:p>
        </p:txBody>
      </p:sp>
    </p:spTree>
    <p:extLst>
      <p:ext uri="{BB962C8B-B14F-4D97-AF65-F5344CB8AC3E}">
        <p14:creationId xmlns:p14="http://schemas.microsoft.com/office/powerpoint/2010/main" val="228462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sz="half" idx="1"/>
          </p:nvPr>
        </p:nvSpPr>
        <p:spPr>
          <a:xfrm>
            <a:off x="157941" y="1333948"/>
            <a:ext cx="8828120" cy="4780413"/>
          </a:xfrm>
          <a:ln>
            <a:noFill/>
            <a:miter lim="800000"/>
            <a:headEnd/>
            <a:tailEnd/>
          </a:ln>
        </p:spPr>
        <p:txBody>
          <a:bodyPr numCol="1">
            <a:noAutofit/>
          </a:bodyPr>
          <a:lstStyle/>
          <a:p>
            <a:pPr marL="0" indent="0">
              <a:buNone/>
            </a:pPr>
            <a:r>
              <a:rPr lang="en-US" sz="2400" b="1" dirty="0"/>
              <a:t>Counseling techniques that leaders may explore with directive, nondirective or combined approaches  include:</a:t>
            </a:r>
          </a:p>
          <a:p>
            <a:pPr lvl="0"/>
            <a:r>
              <a:rPr lang="en-US" sz="2400" dirty="0"/>
              <a:t>Suggesting alternatives </a:t>
            </a:r>
          </a:p>
          <a:p>
            <a:pPr lvl="0"/>
            <a:r>
              <a:rPr lang="en-US" sz="2400" dirty="0"/>
              <a:t>Recommending</a:t>
            </a:r>
          </a:p>
          <a:p>
            <a:pPr lvl="0"/>
            <a:r>
              <a:rPr lang="en-US" sz="2400" dirty="0"/>
              <a:t>Persuading</a:t>
            </a:r>
          </a:p>
          <a:p>
            <a:pPr lvl="0"/>
            <a:r>
              <a:rPr lang="en-US" sz="2400" dirty="0"/>
              <a:t>Advising</a:t>
            </a:r>
          </a:p>
          <a:p>
            <a:pPr marL="0" indent="0">
              <a:buNone/>
            </a:pPr>
            <a:r>
              <a:rPr lang="en-US" sz="2400" b="1" dirty="0"/>
              <a:t>Techniques to use during the directive approach include:</a:t>
            </a:r>
          </a:p>
          <a:p>
            <a:pPr lvl="0"/>
            <a:r>
              <a:rPr lang="en-US" sz="2400" dirty="0"/>
              <a:t>Corrective training</a:t>
            </a:r>
          </a:p>
          <a:p>
            <a:r>
              <a:rPr lang="en-US" sz="2400" dirty="0"/>
              <a:t>Commanding</a:t>
            </a:r>
            <a:endParaRPr lang="en-US" altLang="en-US" sz="2400" dirty="0"/>
          </a:p>
        </p:txBody>
      </p:sp>
      <p:sp>
        <p:nvSpPr>
          <p:cNvPr id="16386" name="Title 1"/>
          <p:cNvSpPr>
            <a:spLocks noGrp="1"/>
          </p:cNvSpPr>
          <p:nvPr>
            <p:ph type="title"/>
          </p:nvPr>
        </p:nvSpPr>
        <p:spPr>
          <a:ln>
            <a:noFill/>
            <a:miter lim="800000"/>
            <a:headEnd/>
            <a:tailEnd/>
          </a:ln>
        </p:spPr>
        <p:txBody>
          <a:bodyPr>
            <a:noAutofit/>
          </a:bodyPr>
          <a:lstStyle/>
          <a:p>
            <a:r>
              <a:rPr lang="en-US" dirty="0"/>
              <a:t>Directive, Nondirective, and Combined Approaches</a:t>
            </a:r>
          </a:p>
        </p:txBody>
      </p:sp>
    </p:spTree>
    <p:extLst>
      <p:ext uri="{BB962C8B-B14F-4D97-AF65-F5344CB8AC3E}">
        <p14:creationId xmlns:p14="http://schemas.microsoft.com/office/powerpoint/2010/main" val="3425145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ln>
            <a:noFill/>
            <a:miter lim="800000"/>
            <a:headEnd/>
            <a:tailEnd/>
          </a:ln>
        </p:spPr>
        <p:txBody>
          <a:bodyPr>
            <a:noAutofit/>
          </a:bodyPr>
          <a:lstStyle/>
          <a:p>
            <a:r>
              <a:rPr lang="en-US" altLang="en-US" dirty="0"/>
              <a:t>Parts of DA Form 4856</a:t>
            </a:r>
          </a:p>
        </p:txBody>
      </p:sp>
      <p:sp>
        <p:nvSpPr>
          <p:cNvPr id="2" name="Content Placeholder 1"/>
          <p:cNvSpPr>
            <a:spLocks noGrp="1"/>
          </p:cNvSpPr>
          <p:nvPr>
            <p:ph idx="1"/>
          </p:nvPr>
        </p:nvSpPr>
        <p:spPr>
          <a:xfrm>
            <a:off x="157941" y="1271848"/>
            <a:ext cx="8986059" cy="4701250"/>
          </a:xfrm>
        </p:spPr>
        <p:txBody>
          <a:bodyPr vert="horz" lIns="91440" tIns="45720" rIns="91440" bIns="45720" rtlCol="0" anchor="t">
            <a:normAutofit/>
          </a:bodyPr>
          <a:lstStyle/>
          <a:p>
            <a:pPr>
              <a:lnSpc>
                <a:spcPct val="150000"/>
              </a:lnSpc>
            </a:pPr>
            <a:r>
              <a:rPr lang="en-US" sz="2400" dirty="0">
                <a:latin typeface="Arial"/>
                <a:cs typeface="Arial"/>
              </a:rPr>
              <a:t>Part I – Administrative Data</a:t>
            </a:r>
          </a:p>
          <a:p>
            <a:pPr>
              <a:lnSpc>
                <a:spcPct val="150000"/>
              </a:lnSpc>
            </a:pPr>
            <a:r>
              <a:rPr lang="en-US" sz="2400" dirty="0">
                <a:latin typeface="Arial"/>
                <a:cs typeface="Arial"/>
              </a:rPr>
              <a:t>Part II – Background Information </a:t>
            </a:r>
            <a:endParaRPr lang="en-US" sz="2400"/>
          </a:p>
          <a:p>
            <a:pPr>
              <a:lnSpc>
                <a:spcPct val="150000"/>
              </a:lnSpc>
            </a:pPr>
            <a:r>
              <a:rPr lang="en-US" sz="2400" dirty="0">
                <a:latin typeface="Arial"/>
                <a:cs typeface="Arial"/>
              </a:rPr>
              <a:t>Part III – Summary of the Counseling &amp; Plan of Action</a:t>
            </a:r>
          </a:p>
          <a:p>
            <a:pPr>
              <a:lnSpc>
                <a:spcPct val="150000"/>
              </a:lnSpc>
            </a:pPr>
            <a:r>
              <a:rPr lang="en-US" sz="2400" dirty="0">
                <a:latin typeface="Arial"/>
                <a:cs typeface="Arial"/>
              </a:rPr>
              <a:t>Part IV – Assessment of Plan of Action</a:t>
            </a:r>
          </a:p>
        </p:txBody>
      </p:sp>
      <p:pic>
        <p:nvPicPr>
          <p:cNvPr id="3" name="Picture 2" descr="you ready stamp Stock Vector | Adobe Stock">
            <a:extLst>
              <a:ext uri="{FF2B5EF4-FFF2-40B4-BE49-F238E27FC236}">
                <a16:creationId xmlns:a16="http://schemas.microsoft.com/office/drawing/2014/main" id="{2CCF6D5D-CF09-7046-7BFA-80F198954247}"/>
              </a:ext>
            </a:extLst>
          </p:cNvPr>
          <p:cNvPicPr>
            <a:picLocks noChangeAspect="1"/>
          </p:cNvPicPr>
          <p:nvPr/>
        </p:nvPicPr>
        <p:blipFill rotWithShape="1">
          <a:blip r:embed="rId3"/>
          <a:srcRect l="2996" t="-130" r="1623" b="-555"/>
          <a:stretch/>
        </p:blipFill>
        <p:spPr>
          <a:xfrm rot="-60000">
            <a:off x="2983748" y="3868513"/>
            <a:ext cx="3186707" cy="2224164"/>
          </a:xfrm>
          <a:prstGeom prst="rect">
            <a:avLst/>
          </a:prstGeom>
        </p:spPr>
      </p:pic>
    </p:spTree>
    <p:extLst>
      <p:ext uri="{BB962C8B-B14F-4D97-AF65-F5344CB8AC3E}">
        <p14:creationId xmlns:p14="http://schemas.microsoft.com/office/powerpoint/2010/main" val="2085327119"/>
      </p:ext>
    </p:extLst>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D935838AD4144188198AE176674111" ma:contentTypeVersion="11" ma:contentTypeDescription="Create a new document." ma:contentTypeScope="" ma:versionID="e9509ab89484fc7bb5043e168b9cea1e">
  <xsd:schema xmlns:xsd="http://www.w3.org/2001/XMLSchema" xmlns:xs="http://www.w3.org/2001/XMLSchema" xmlns:p="http://schemas.microsoft.com/office/2006/metadata/properties" xmlns:ns1="http://schemas.microsoft.com/sharepoint/v3" xmlns:ns2="8b3062a5-e656-4628-8071-40863e6ede7e" xmlns:ns3="7168a72b-7dd7-477c-8661-17c463be1bc4" targetNamespace="http://schemas.microsoft.com/office/2006/metadata/properties" ma:root="true" ma:fieldsID="5b7185eafa515bf1cdd2c799410c1775" ns1:_="" ns2:_="" ns3:_="">
    <xsd:import namespace="http://schemas.microsoft.com/sharepoint/v3"/>
    <xsd:import namespace="8b3062a5-e656-4628-8071-40863e6ede7e"/>
    <xsd:import namespace="7168a72b-7dd7-477c-8661-17c463be1bc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b3062a5-e656-4628-8071-40863e6ede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168a72b-7dd7-477c-8661-17c463be1bc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d876dcf-6080-4335-ba09-2083ddca4a6f}" ma:internalName="TaxCatchAll" ma:showField="CatchAllData" ma:web="7168a72b-7dd7-477c-8661-17c463be1b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8b3062a5-e656-4628-8071-40863e6ede7e">
      <Terms xmlns="http://schemas.microsoft.com/office/infopath/2007/PartnerControls"/>
    </lcf76f155ced4ddcb4097134ff3c332f>
    <TaxCatchAll xmlns="7168a72b-7dd7-477c-8661-17c463be1bc4" xsi:nil="true"/>
  </documentManagement>
</p:properties>
</file>

<file path=customXml/itemProps1.xml><?xml version="1.0" encoding="utf-8"?>
<ds:datastoreItem xmlns:ds="http://schemas.openxmlformats.org/officeDocument/2006/customXml" ds:itemID="{3BB8A451-6E2C-4999-97C6-6686C2DF47CB}">
  <ds:schemaRefs>
    <ds:schemaRef ds:uri="http://schemas.microsoft.com/sharepoint/v3/contenttype/forms"/>
  </ds:schemaRefs>
</ds:datastoreItem>
</file>

<file path=customXml/itemProps2.xml><?xml version="1.0" encoding="utf-8"?>
<ds:datastoreItem xmlns:ds="http://schemas.openxmlformats.org/officeDocument/2006/customXml" ds:itemID="{AE636946-9D56-4842-A5C9-B52E15FFABD3}"/>
</file>

<file path=customXml/itemProps3.xml><?xml version="1.0" encoding="utf-8"?>
<ds:datastoreItem xmlns:ds="http://schemas.openxmlformats.org/officeDocument/2006/customXml" ds:itemID="{547DD775-E1B2-46DF-B75F-B4B65D68E5F6}">
  <ds:schemaRefs>
    <ds:schemaRef ds:uri="http://purl.org/dc/terms/"/>
    <ds:schemaRef ds:uri="http://schemas.microsoft.com/office/2006/documentManagement/types"/>
    <ds:schemaRef ds:uri="8b3062a5-e656-4628-8071-40863e6ede7e"/>
    <ds:schemaRef ds:uri="http://purl.org/dc/dcmitype/"/>
    <ds:schemaRef ds:uri="http://purl.org/dc/elements/1.1/"/>
    <ds:schemaRef ds:uri="http://www.w3.org/XML/1998/namespace"/>
    <ds:schemaRef ds:uri="http://schemas.openxmlformats.org/package/2006/metadata/core-properties"/>
    <ds:schemaRef ds:uri="http://schemas.microsoft.com/sharepoint/v3"/>
    <ds:schemaRef ds:uri="http://schemas.microsoft.com/office/infopath/2007/PartnerControls"/>
    <ds:schemaRef ds:uri="7168a72b-7dd7-477c-8661-17c463be1bc4"/>
    <ds:schemaRef ds:uri="http://schemas.microsoft.com/office/2006/metadata/properties"/>
    <ds:schemaRef ds:uri="37aadec8-df89-47c5-b0e5-90a6d180a8b7"/>
    <ds:schemaRef ds:uri="4ed12d82-59bb-457b-a2c4-b7e05417fe28"/>
  </ds:schemaRefs>
</ds:datastoreItem>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emplate>Office Theme</Template>
  <TotalTime>4625</TotalTime>
  <Words>3698</Words>
  <Application>Microsoft Office PowerPoint</Application>
  <PresentationFormat>On-screen Show (4:3)</PresentationFormat>
  <Paragraphs>335</Paragraphs>
  <Slides>19</Slides>
  <Notes>19</Notes>
  <HiddenSlides>1</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Aptos</vt:lpstr>
      <vt:lpstr>Aptos Display</vt:lpstr>
      <vt:lpstr>Arial</vt:lpstr>
      <vt:lpstr>Calibri</vt:lpstr>
      <vt:lpstr>Roboto</vt:lpstr>
      <vt:lpstr>2_Office Theme</vt:lpstr>
      <vt:lpstr>Office Theme</vt:lpstr>
      <vt:lpstr>PowerPoint Presentation</vt:lpstr>
      <vt:lpstr>PowerPoint Presentation</vt:lpstr>
      <vt:lpstr>The Counseling Process</vt:lpstr>
      <vt:lpstr>Experiences with Counseling</vt:lpstr>
      <vt:lpstr>Terminal Learning Objective (TLO) #1</vt:lpstr>
      <vt:lpstr>What is a counseling?</vt:lpstr>
      <vt:lpstr>Four Stages of Counseling</vt:lpstr>
      <vt:lpstr>Directive, Nondirective, and Combined Approaches</vt:lpstr>
      <vt:lpstr>Parts of DA Form 4856</vt:lpstr>
      <vt:lpstr>Parts of DA Form 4856</vt:lpstr>
      <vt:lpstr>Parts of DA Form 4856</vt:lpstr>
      <vt:lpstr>Challenges?</vt:lpstr>
      <vt:lpstr>Part III – Summary of the Counseling</vt:lpstr>
      <vt:lpstr>Part III – Plan of Action</vt:lpstr>
      <vt:lpstr>Part IV – Assessment of Plan of Action</vt:lpstr>
      <vt:lpstr>Tips and Tricks </vt:lpstr>
      <vt:lpstr>CAPL Training and Education Resources</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DoD Admin</dc:creator>
  <cp:lastModifiedBy>Ruff, Amy L CIV NG NDARNG (USA)</cp:lastModifiedBy>
  <cp:revision>1284</cp:revision>
  <dcterms:created xsi:type="dcterms:W3CDTF">2019-10-08T17:46:04Z</dcterms:created>
  <dcterms:modified xsi:type="dcterms:W3CDTF">2025-02-14T13:52:57Z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0x010100D1D935838AD4144188198AE176674111</vt:lpwstr>
  </property>
  <property fmtid="{D5CDD505-2E9C-101B-9397-08002B2CF9AE}" pid="3" name="MediaServiceImageTags">
    <vt:lpwstr/>
  </property>
</Properties>
</file>