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sldIdLst>
    <p:sldId id="256" r:id="rId5"/>
    <p:sldId id="616" r:id="rId6"/>
    <p:sldId id="334" r:id="rId7"/>
    <p:sldId id="337" r:id="rId8"/>
    <p:sldId id="412" r:id="rId9"/>
    <p:sldId id="413" r:id="rId10"/>
    <p:sldId id="414" r:id="rId11"/>
    <p:sldId id="417" r:id="rId12"/>
    <p:sldId id="416" r:id="rId13"/>
    <p:sldId id="422" r:id="rId14"/>
    <p:sldId id="415" r:id="rId15"/>
    <p:sldId id="423" r:id="rId16"/>
    <p:sldId id="424" r:id="rId17"/>
    <p:sldId id="425" r:id="rId18"/>
    <p:sldId id="426" r:id="rId19"/>
    <p:sldId id="427" r:id="rId20"/>
    <p:sldId id="419" r:id="rId21"/>
    <p:sldId id="615" r:id="rId22"/>
    <p:sldId id="262"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493C4-00BF-4417-9994-0A48F4D4EFFB}" v="8" dt="2025-02-13T15:10:23.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78" autoAdjust="0"/>
  </p:normalViewPr>
  <p:slideViewPr>
    <p:cSldViewPr snapToGrid="0">
      <p:cViewPr varScale="1">
        <p:scale>
          <a:sx n="85" d="100"/>
          <a:sy n="85" d="100"/>
        </p:scale>
        <p:origin x="14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ff, Amy L CIV NG NDARNG (USA)" userId="ce7d65b2-9973-484f-82ef-7dd27710cb74" providerId="ADAL" clId="{996493C4-00BF-4417-9994-0A48F4D4EFFB}"/>
    <pc:docChg chg="custSel addSld delSld modSld sldOrd">
      <pc:chgData name="Ruff, Amy L CIV NG NDARNG (USA)" userId="ce7d65b2-9973-484f-82ef-7dd27710cb74" providerId="ADAL" clId="{996493C4-00BF-4417-9994-0A48F4D4EFFB}" dt="2025-02-13T15:17:32.836" v="356" actId="33524"/>
      <pc:docMkLst>
        <pc:docMk/>
      </pc:docMkLst>
      <pc:sldChg chg="addSp delSp modSp mod modNotesTx">
        <pc:chgData name="Ruff, Amy L CIV NG NDARNG (USA)" userId="ce7d65b2-9973-484f-82ef-7dd27710cb74" providerId="ADAL" clId="{996493C4-00BF-4417-9994-0A48F4D4EFFB}" dt="2025-02-13T15:11:04.772" v="80" actId="478"/>
        <pc:sldMkLst>
          <pc:docMk/>
          <pc:sldMk cId="1283890675" sldId="256"/>
        </pc:sldMkLst>
        <pc:spChg chg="add mod">
          <ac:chgData name="Ruff, Amy L CIV NG NDARNG (USA)" userId="ce7d65b2-9973-484f-82ef-7dd27710cb74" providerId="ADAL" clId="{996493C4-00BF-4417-9994-0A48F4D4EFFB}" dt="2025-02-13T15:11:01.518" v="79"/>
          <ac:spMkLst>
            <pc:docMk/>
            <pc:sldMk cId="1283890675" sldId="256"/>
            <ac:spMk id="2" creationId="{1B66A121-B9D0-E775-5D68-4323FE0C8408}"/>
          </ac:spMkLst>
        </pc:spChg>
        <pc:spChg chg="del mod">
          <ac:chgData name="Ruff, Amy L CIV NG NDARNG (USA)" userId="ce7d65b2-9973-484f-82ef-7dd27710cb74" providerId="ADAL" clId="{996493C4-00BF-4417-9994-0A48F4D4EFFB}" dt="2025-02-13T15:11:04.772" v="80" actId="478"/>
          <ac:spMkLst>
            <pc:docMk/>
            <pc:sldMk cId="1283890675" sldId="256"/>
            <ac:spMk id="7" creationId="{AFFB7499-1138-BD01-4C43-5AC9C2C71FA2}"/>
          </ac:spMkLst>
        </pc:spChg>
      </pc:sldChg>
      <pc:sldChg chg="addSp delSp modSp mod">
        <pc:chgData name="Ruff, Amy L CIV NG NDARNG (USA)" userId="ce7d65b2-9973-484f-82ef-7dd27710cb74" providerId="ADAL" clId="{996493C4-00BF-4417-9994-0A48F4D4EFFB}" dt="2025-02-13T14:13:28.570" v="19" actId="1076"/>
        <pc:sldMkLst>
          <pc:docMk/>
          <pc:sldMk cId="1527930869" sldId="334"/>
        </pc:sldMkLst>
        <pc:spChg chg="mod">
          <ac:chgData name="Ruff, Amy L CIV NG NDARNG (USA)" userId="ce7d65b2-9973-484f-82ef-7dd27710cb74" providerId="ADAL" clId="{996493C4-00BF-4417-9994-0A48F4D4EFFB}" dt="2025-02-13T14:13:26.337" v="18" actId="1076"/>
          <ac:spMkLst>
            <pc:docMk/>
            <pc:sldMk cId="1527930869" sldId="334"/>
            <ac:spMk id="3" creationId="{3AD995B7-F6EA-2918-E018-945951AC7E4B}"/>
          </ac:spMkLst>
        </pc:spChg>
        <pc:spChg chg="del">
          <ac:chgData name="Ruff, Amy L CIV NG NDARNG (USA)" userId="ce7d65b2-9973-484f-82ef-7dd27710cb74" providerId="ADAL" clId="{996493C4-00BF-4417-9994-0A48F4D4EFFB}" dt="2025-02-13T14:12:16.865" v="4" actId="478"/>
          <ac:spMkLst>
            <pc:docMk/>
            <pc:sldMk cId="1527930869" sldId="334"/>
            <ac:spMk id="6" creationId="{00000000-0000-0000-0000-000000000000}"/>
          </ac:spMkLst>
        </pc:spChg>
        <pc:spChg chg="mod">
          <ac:chgData name="Ruff, Amy L CIV NG NDARNG (USA)" userId="ce7d65b2-9973-484f-82ef-7dd27710cb74" providerId="ADAL" clId="{996493C4-00BF-4417-9994-0A48F4D4EFFB}" dt="2025-02-13T14:13:28.570" v="19" actId="1076"/>
          <ac:spMkLst>
            <pc:docMk/>
            <pc:sldMk cId="1527930869" sldId="334"/>
            <ac:spMk id="8" creationId="{02275537-B629-7EB3-0FB2-2F260188BDE0}"/>
          </ac:spMkLst>
        </pc:spChg>
        <pc:spChg chg="add mod">
          <ac:chgData name="Ruff, Amy L CIV NG NDARNG (USA)" userId="ce7d65b2-9973-484f-82ef-7dd27710cb74" providerId="ADAL" clId="{996493C4-00BF-4417-9994-0A48F4D4EFFB}" dt="2025-02-13T14:12:55.906" v="13"/>
          <ac:spMkLst>
            <pc:docMk/>
            <pc:sldMk cId="1527930869" sldId="334"/>
            <ac:spMk id="9" creationId="{B6A03394-1B8F-CF83-BEF5-EDABD087EDD9}"/>
          </ac:spMkLst>
        </pc:spChg>
        <pc:spChg chg="add mod">
          <ac:chgData name="Ruff, Amy L CIV NG NDARNG (USA)" userId="ce7d65b2-9973-484f-82ef-7dd27710cb74" providerId="ADAL" clId="{996493C4-00BF-4417-9994-0A48F4D4EFFB}" dt="2025-02-13T14:13:03.288" v="14"/>
          <ac:spMkLst>
            <pc:docMk/>
            <pc:sldMk cId="1527930869" sldId="334"/>
            <ac:spMk id="10" creationId="{289D337D-7F0B-FBAA-3D9F-74F3E6DA3F71}"/>
          </ac:spMkLst>
        </pc:spChg>
        <pc:spChg chg="add del mod">
          <ac:chgData name="Ruff, Amy L CIV NG NDARNG (USA)" userId="ce7d65b2-9973-484f-82ef-7dd27710cb74" providerId="ADAL" clId="{996493C4-00BF-4417-9994-0A48F4D4EFFB}" dt="2025-02-13T14:13:16.200" v="16" actId="478"/>
          <ac:spMkLst>
            <pc:docMk/>
            <pc:sldMk cId="1527930869" sldId="334"/>
            <ac:spMk id="11" creationId="{9AA41C9E-ED06-19D3-511C-CFD9B451C9F3}"/>
          </ac:spMkLst>
        </pc:spChg>
        <pc:spChg chg="add mod">
          <ac:chgData name="Ruff, Amy L CIV NG NDARNG (USA)" userId="ce7d65b2-9973-484f-82ef-7dd27710cb74" providerId="ADAL" clId="{996493C4-00BF-4417-9994-0A48F4D4EFFB}" dt="2025-02-13T14:13:23.202" v="17"/>
          <ac:spMkLst>
            <pc:docMk/>
            <pc:sldMk cId="1527930869" sldId="334"/>
            <ac:spMk id="12" creationId="{235D4FCC-F3A1-E73C-3D15-4B292F7AF0A1}"/>
          </ac:spMkLst>
        </pc:spChg>
        <pc:cxnChg chg="add mod">
          <ac:chgData name="Ruff, Amy L CIV NG NDARNG (USA)" userId="ce7d65b2-9973-484f-82ef-7dd27710cb74" providerId="ADAL" clId="{996493C4-00BF-4417-9994-0A48F4D4EFFB}" dt="2025-02-13T14:12:49.203" v="12"/>
          <ac:cxnSpMkLst>
            <pc:docMk/>
            <pc:sldMk cId="1527930869" sldId="334"/>
            <ac:cxnSpMk id="2" creationId="{8822F79A-C7CA-932C-2E3B-3ED64D471B46}"/>
          </ac:cxnSpMkLst>
        </pc:cxnChg>
        <pc:cxnChg chg="del">
          <ac:chgData name="Ruff, Amy L CIV NG NDARNG (USA)" userId="ce7d65b2-9973-484f-82ef-7dd27710cb74" providerId="ADAL" clId="{996493C4-00BF-4417-9994-0A48F4D4EFFB}" dt="2025-02-13T14:12:21.156" v="5" actId="478"/>
          <ac:cxnSpMkLst>
            <pc:docMk/>
            <pc:sldMk cId="1527930869" sldId="334"/>
            <ac:cxnSpMk id="5" creationId="{00000000-0000-0000-0000-000000000000}"/>
          </ac:cxnSpMkLst>
        </pc:cxnChg>
        <pc:cxnChg chg="del">
          <ac:chgData name="Ruff, Amy L CIV NG NDARNG (USA)" userId="ce7d65b2-9973-484f-82ef-7dd27710cb74" providerId="ADAL" clId="{996493C4-00BF-4417-9994-0A48F4D4EFFB}" dt="2025-02-13T14:12:22.761" v="6" actId="478"/>
          <ac:cxnSpMkLst>
            <pc:docMk/>
            <pc:sldMk cId="1527930869" sldId="334"/>
            <ac:cxnSpMk id="7" creationId="{00000000-0000-0000-0000-000000000000}"/>
          </ac:cxnSpMkLst>
        </pc:cxnChg>
      </pc:sldChg>
      <pc:sldChg chg="del">
        <pc:chgData name="Ruff, Amy L CIV NG NDARNG (USA)" userId="ce7d65b2-9973-484f-82ef-7dd27710cb74" providerId="ADAL" clId="{996493C4-00BF-4417-9994-0A48F4D4EFFB}" dt="2025-02-13T14:13:45.650" v="20" actId="2696"/>
        <pc:sldMkLst>
          <pc:docMk/>
          <pc:sldMk cId="1234438632" sldId="615"/>
        </pc:sldMkLst>
      </pc:sldChg>
      <pc:sldChg chg="add ord modNotesTx">
        <pc:chgData name="Ruff, Amy L CIV NG NDARNG (USA)" userId="ce7d65b2-9973-484f-82ef-7dd27710cb74" providerId="ADAL" clId="{996493C4-00BF-4417-9994-0A48F4D4EFFB}" dt="2025-02-13T15:17:32.836" v="356" actId="33524"/>
        <pc:sldMkLst>
          <pc:docMk/>
          <pc:sldMk cId="4223867800" sldId="6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E66416A-9591-43EA-8AD1-E71FAA9E6887}" type="datetimeFigureOut">
              <a:rPr lang="en-US" smtClean="0"/>
              <a:t>2/13/2025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1E0A419-5EE6-4754-8F7A-024680ED554F}" type="slidenum">
              <a:rPr lang="en-US" smtClean="0"/>
              <a:t>‹#›</a:t>
            </a:fld>
            <a:endParaRPr lang="en-US"/>
          </a:p>
        </p:txBody>
      </p:sp>
    </p:spTree>
    <p:extLst>
      <p:ext uri="{BB962C8B-B14F-4D97-AF65-F5344CB8AC3E}">
        <p14:creationId xmlns:p14="http://schemas.microsoft.com/office/powerpoint/2010/main" val="91333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TWzezWq7Fk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sng" dirty="0"/>
              <a:t>Say</a:t>
            </a:r>
            <a:r>
              <a:rPr lang="en-US" dirty="0"/>
              <a:t>:  NA</a:t>
            </a:r>
          </a:p>
          <a:p>
            <a:endParaRPr lang="en-US" dirty="0"/>
          </a:p>
          <a:p>
            <a:r>
              <a:rPr lang="en-US" u="sng" dirty="0"/>
              <a:t>Slide Time</a:t>
            </a:r>
            <a:r>
              <a:rPr lang="en-US" dirty="0"/>
              <a:t>: NA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Notes</a:t>
            </a:r>
            <a:r>
              <a:rPr lang="en-US" dirty="0"/>
              <a:t>:  Slide is hidden but must remain in the Professional Development Library publications.  It is built for library publication tracking and organization purposes only.   The author of the brief shall provide the title and learning objectives / topics of instruction contained within the brief.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POC</a:t>
            </a:r>
            <a:r>
              <a:rPr lang="en-US" dirty="0"/>
              <a:t>: Amy Ruff, R3SP </a:t>
            </a:r>
          </a:p>
          <a:p>
            <a:endParaRPr lang="en-US" dirty="0"/>
          </a:p>
        </p:txBody>
      </p:sp>
      <p:sp>
        <p:nvSpPr>
          <p:cNvPr id="4" name="Slide Number Placeholder 3"/>
          <p:cNvSpPr>
            <a:spLocks noGrp="1"/>
          </p:cNvSpPr>
          <p:nvPr>
            <p:ph type="sldNum" sz="quarter" idx="5"/>
          </p:nvPr>
        </p:nvSpPr>
        <p:spPr/>
        <p:txBody>
          <a:bodyPr/>
          <a:lstStyle/>
          <a:p>
            <a:fld id="{568EE2B5-F86E-49E7-9F3F-5F5735D4C907}" type="slidenum">
              <a:rPr lang="en-US" smtClean="0"/>
              <a:t>1</a:t>
            </a:fld>
            <a:endParaRPr lang="en-US"/>
          </a:p>
        </p:txBody>
      </p:sp>
    </p:spTree>
    <p:extLst>
      <p:ext uri="{BB962C8B-B14F-4D97-AF65-F5344CB8AC3E}">
        <p14:creationId xmlns:p14="http://schemas.microsoft.com/office/powerpoint/2010/main" val="358027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latin typeface="+mn-lt"/>
              </a:rPr>
              <a:t>Say: This scenario states, “You have been asked to provide instruction to your unit on a new Army Regulation which requires all Soldiers in the Army Band to grow their hair out to achieve the “80’s Hair Band” look.  The briefing includes requirements on the type hair spray to be utilized and images depicting the most efficient styling processes to achieve the desire end state.”</a:t>
            </a:r>
          </a:p>
          <a:p>
            <a:pPr algn="l"/>
            <a:endParaRPr lang="en-US" sz="1100" dirty="0">
              <a:latin typeface="+mn-lt"/>
            </a:endParaRPr>
          </a:p>
          <a:p>
            <a:pPr algn="l"/>
            <a:r>
              <a:rPr lang="en-US" sz="1100" dirty="0">
                <a:latin typeface="+mn-lt"/>
              </a:rPr>
              <a:t>Say: For this practical exercise we are going to focus on being intentional with the types of questions we engage our audience with through backwards planning.  </a:t>
            </a:r>
          </a:p>
          <a:p>
            <a:pPr algn="l"/>
            <a:endParaRPr lang="en-US" sz="1100" dirty="0">
              <a:latin typeface="+mn-lt"/>
            </a:endParaRPr>
          </a:p>
          <a:p>
            <a:pPr algn="l"/>
            <a:r>
              <a:rPr lang="en-US" sz="1100" dirty="0">
                <a:latin typeface="+mn-lt"/>
              </a:rPr>
              <a:t>Say: Based upon this scenario, I would like you to develop at least one open ended question meant to generate discussion with your students about the new Army Regulation. For example, my open question would be, “What do you believe would be the benefit to the Army Band’s mission to have an 80’s Hair Band look?” </a:t>
            </a:r>
          </a:p>
          <a:p>
            <a:pPr algn="l"/>
            <a:endParaRPr lang="en-US" sz="1100" dirty="0">
              <a:latin typeface="+mn-lt"/>
            </a:endParaRPr>
          </a:p>
          <a:p>
            <a:pPr algn="l"/>
            <a:r>
              <a:rPr lang="en-US" sz="1100" dirty="0">
                <a:latin typeface="+mn-lt"/>
              </a:rPr>
              <a:t>Say: Then I want you to create a learning objective based upon the scenario, for example, my learning objective would be, “Soldier’s will gain an understanding of the exact angle a military issued hairbrush must be at when utilizing the hair drier to create maximum volume.” </a:t>
            </a:r>
          </a:p>
          <a:p>
            <a:pPr algn="l"/>
            <a:endParaRPr lang="en-US" sz="1100" dirty="0">
              <a:latin typeface="+mn-lt"/>
            </a:endParaRPr>
          </a:p>
          <a:p>
            <a:pPr algn="l"/>
            <a:r>
              <a:rPr lang="en-US" sz="1100" dirty="0">
                <a:latin typeface="+mn-lt"/>
              </a:rPr>
              <a:t>Say: Finally, I would like to you backwards plan a closed ended question to ensure the audience has met the learning objective.  To continue with my example this would be “Yes or No, the regulation requires Soldiers to hold their military issued hairbrush at a 25-degree angel to achieve maximum volume when drying their hair.”</a:t>
            </a:r>
          </a:p>
          <a:p>
            <a:pPr algn="l"/>
            <a:endParaRPr lang="en-US" sz="1100" dirty="0">
              <a:latin typeface="+mn-lt"/>
            </a:endParaRPr>
          </a:p>
          <a:p>
            <a:pPr algn="l"/>
            <a:r>
              <a:rPr lang="en-US" sz="1100" dirty="0">
                <a:latin typeface="+mn-lt"/>
              </a:rPr>
              <a:t>Say: Please utilize the next 2 minutes to individually complete the three tasks listed on the slide.  Then I will be asking for volunteers to share their responses. </a:t>
            </a:r>
          </a:p>
          <a:p>
            <a:pPr algn="l"/>
            <a:endParaRPr lang="en-US" sz="1100" dirty="0">
              <a:latin typeface="+mn-lt"/>
            </a:endParaRPr>
          </a:p>
          <a:p>
            <a:pPr algn="l"/>
            <a:r>
              <a:rPr lang="en-US" sz="1100" dirty="0">
                <a:latin typeface="+mn-lt"/>
              </a:rPr>
              <a:t>	NOTE: Provide a one minute and then 30 second warning. </a:t>
            </a:r>
          </a:p>
          <a:p>
            <a:pPr algn="l"/>
            <a:endParaRPr lang="en-US" sz="1100" dirty="0">
              <a:latin typeface="+mn-lt"/>
            </a:endParaRPr>
          </a:p>
          <a:p>
            <a:pPr algn="l"/>
            <a:r>
              <a:rPr lang="en-US" sz="1100" dirty="0">
                <a:latin typeface="+mn-lt"/>
              </a:rPr>
              <a:t>Say: Who would like to provide an example of their open-ended question, learning objective and closed ended question?</a:t>
            </a:r>
          </a:p>
          <a:p>
            <a:pPr algn="l"/>
            <a:endParaRPr lang="en-US" sz="1100" dirty="0">
              <a:latin typeface="+mn-lt"/>
            </a:endParaRPr>
          </a:p>
          <a:p>
            <a:r>
              <a:rPr lang="en-US" sz="1100" u="sng" dirty="0">
                <a:latin typeface="+mn-lt"/>
              </a:rPr>
              <a:t>Slide Time</a:t>
            </a:r>
            <a:r>
              <a:rPr lang="en-US" sz="1100" dirty="0">
                <a:latin typeface="+mn-lt"/>
              </a:rPr>
              <a:t>: 4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10</a:t>
            </a:fld>
            <a:endParaRPr lang="en-US"/>
          </a:p>
        </p:txBody>
      </p:sp>
    </p:spTree>
    <p:extLst>
      <p:ext uri="{BB962C8B-B14F-4D97-AF65-F5344CB8AC3E}">
        <p14:creationId xmlns:p14="http://schemas.microsoft.com/office/powerpoint/2010/main" val="320595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Say: To create efficiency within a training or briefing ensure your instructions are clear and concise.  Providing in-depth instruction on the steps they need to take and how long they have to complete the assigned task.  </a:t>
            </a:r>
          </a:p>
          <a:p>
            <a:endParaRPr lang="en-US" sz="1100" dirty="0">
              <a:latin typeface="+mn-lt"/>
            </a:endParaRPr>
          </a:p>
          <a:p>
            <a:r>
              <a:rPr lang="en-US" sz="1100" dirty="0">
                <a:latin typeface="+mn-lt"/>
              </a:rPr>
              <a:t>Say: Providing time prompts such as ”1 minute left”, “30 seconds left”, or “start wrapping up your discussion” keeps the group on time and task,.  Additionally, it is beneficial when providing complex instructions, that the last piece of information to the group should be the first thing they will start on and can be further explained through role play with another individual. </a:t>
            </a:r>
          </a:p>
          <a:p>
            <a:endParaRPr lang="en-US" sz="1100" dirty="0">
              <a:latin typeface="+mn-lt"/>
            </a:endParaRPr>
          </a:p>
          <a:p>
            <a:r>
              <a:rPr lang="en-US" sz="1100" dirty="0">
                <a:latin typeface="+mn-lt"/>
              </a:rPr>
              <a:t>Say: Taking a little bit of extra time in being clear and concise will save you time in the long run avoiding follow-up questions and will result in participants having a clear understanding of the intent of the exercise resulting in an increased likelihood of learning. </a:t>
            </a:r>
          </a:p>
          <a:p>
            <a:endParaRPr lang="en-US" sz="1100" dirty="0">
              <a:latin typeface="+mn-lt"/>
            </a:endParaRPr>
          </a:p>
          <a:p>
            <a:r>
              <a:rPr lang="en-US" sz="1100" u="sng" dirty="0">
                <a:latin typeface="+mn-lt"/>
              </a:rPr>
              <a:t>Slide Time</a:t>
            </a:r>
            <a:r>
              <a:rPr lang="en-US" sz="1100" dirty="0">
                <a:latin typeface="+mn-lt"/>
              </a:rPr>
              <a:t>: 1 minute</a:t>
            </a:r>
          </a:p>
        </p:txBody>
      </p:sp>
      <p:sp>
        <p:nvSpPr>
          <p:cNvPr id="4" name="Slide Number Placeholder 3"/>
          <p:cNvSpPr>
            <a:spLocks noGrp="1"/>
          </p:cNvSpPr>
          <p:nvPr>
            <p:ph type="sldNum" sz="quarter" idx="5"/>
          </p:nvPr>
        </p:nvSpPr>
        <p:spPr/>
        <p:txBody>
          <a:bodyPr/>
          <a:lstStyle/>
          <a:p>
            <a:fld id="{AAEA880D-D8D7-421C-A880-658DFC776609}" type="slidenum">
              <a:rPr lang="en-US" smtClean="0"/>
              <a:t>11</a:t>
            </a:fld>
            <a:endParaRPr lang="en-US"/>
          </a:p>
        </p:txBody>
      </p:sp>
    </p:spTree>
    <p:extLst>
      <p:ext uri="{BB962C8B-B14F-4D97-AF65-F5344CB8AC3E}">
        <p14:creationId xmlns:p14="http://schemas.microsoft.com/office/powerpoint/2010/main" val="306804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latin typeface="+mn-lt"/>
              </a:rPr>
              <a:t>Say:  Can I get someone to read the scenario for the efficient instruction exercise? </a:t>
            </a:r>
          </a:p>
          <a:p>
            <a:pPr algn="l"/>
            <a:endParaRPr lang="en-US" sz="1100" dirty="0">
              <a:latin typeface="+mn-lt"/>
            </a:endParaRPr>
          </a:p>
          <a:p>
            <a:pPr algn="l"/>
            <a:r>
              <a:rPr lang="en-US" sz="1100" dirty="0">
                <a:latin typeface="+mn-lt"/>
              </a:rPr>
              <a:t>Say:  I want you to beak into teams of two; with each of you practicing providing efficient instructions based upon the scenario description.  You have 3 minutes to complete this exercise and I will provide you with a 1 minute and a 30 second warning.   When we come back together as a larger group be prepared to discuss your level of comfort in performing the skill of efficient instructions; go ahead and break into teams of two and start practicing providing efficient instructions. </a:t>
            </a:r>
          </a:p>
          <a:p>
            <a:pPr algn="l"/>
            <a:endParaRPr lang="en-US" sz="1100" dirty="0">
              <a:latin typeface="+mn-lt"/>
            </a:endParaRPr>
          </a:p>
          <a:p>
            <a:pPr algn="l"/>
            <a:r>
              <a:rPr lang="en-US" sz="1100" dirty="0">
                <a:latin typeface="+mn-lt"/>
              </a:rPr>
              <a:t>	NOTE: Provide a one minute and then 30 second warning. </a:t>
            </a:r>
          </a:p>
          <a:p>
            <a:pPr algn="l"/>
            <a:endParaRPr lang="en-US" sz="1100" dirty="0">
              <a:latin typeface="+mn-lt"/>
            </a:endParaRPr>
          </a:p>
          <a:p>
            <a:pPr algn="l"/>
            <a:r>
              <a:rPr lang="en-US" sz="1100" dirty="0">
                <a:latin typeface="+mn-lt"/>
              </a:rPr>
              <a:t>Say: So, what went well and what would you like to do better on next time?</a:t>
            </a:r>
          </a:p>
          <a:p>
            <a:pPr algn="l"/>
            <a:endParaRPr lang="en-US" sz="1100" dirty="0">
              <a:latin typeface="+mn-lt"/>
            </a:endParaRPr>
          </a:p>
          <a:p>
            <a:r>
              <a:rPr lang="en-US" sz="1100" u="sng" dirty="0">
                <a:latin typeface="+mn-lt"/>
              </a:rPr>
              <a:t>Slide Time</a:t>
            </a:r>
            <a:r>
              <a:rPr lang="en-US" sz="1100" dirty="0">
                <a:latin typeface="+mn-lt"/>
              </a:rPr>
              <a:t>: 4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12</a:t>
            </a:fld>
            <a:endParaRPr lang="en-US"/>
          </a:p>
        </p:txBody>
      </p:sp>
    </p:spTree>
    <p:extLst>
      <p:ext uri="{BB962C8B-B14F-4D97-AF65-F5344CB8AC3E}">
        <p14:creationId xmlns:p14="http://schemas.microsoft.com/office/powerpoint/2010/main" val="52257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Say: Discussions and exercises can sometimes get off track. It’s important to be purposeful when leading discussions about a particular topic or activity.  </a:t>
            </a:r>
          </a:p>
          <a:p>
            <a:endParaRPr lang="en-US" sz="1100" dirty="0">
              <a:latin typeface="+mn-lt"/>
            </a:endParaRPr>
          </a:p>
          <a:p>
            <a:r>
              <a:rPr lang="en-US" sz="1100" dirty="0">
                <a:latin typeface="+mn-lt"/>
              </a:rPr>
              <a:t>Say: Debriefing is an opportunity for participants to reinforce learning objectives and key points. In fact, adults learn better by drawing their own conclusions based on their own experiences rather than just being told what they are supposed to learn.  The facilitator should ask questions to elicit these learning objectives and debriefs should always include clear take-aways.</a:t>
            </a:r>
          </a:p>
          <a:p>
            <a:endParaRPr lang="en-US" sz="1100" dirty="0">
              <a:latin typeface="+mn-lt"/>
            </a:endParaRPr>
          </a:p>
          <a:p>
            <a:r>
              <a:rPr lang="en-US" sz="1100" dirty="0">
                <a:latin typeface="+mn-lt"/>
              </a:rPr>
              <a:t>Say: Effective discussions keep the conversation moving, and help the facilitator recognize when to shift to another related topic or expand the conversation. For example, “We’ve spent a couple of minutes talking about the benefits of the Army Band growing their hair out to meet the new Army Regulation.  Does anyone in the room have some tips or tricks to assist the Soldiers in meeting the hair length standard in shortest amount of time?”</a:t>
            </a:r>
          </a:p>
          <a:p>
            <a:endParaRPr lang="en-US" sz="1100" dirty="0">
              <a:latin typeface="+mn-lt"/>
            </a:endParaRPr>
          </a:p>
          <a:p>
            <a:r>
              <a:rPr lang="en-US" sz="1100" dirty="0">
                <a:latin typeface="+mn-lt"/>
              </a:rPr>
              <a:t>Say: Effective discussions should include a summary and key take-away points. For example, “So what I heard was only shampooing two times per week, reducing the amount of time they wear a baseball hat, and the use of collagen vitamins could all boost hair growth, thank you for your responses I might even try that collagen tip.”</a:t>
            </a:r>
          </a:p>
          <a:p>
            <a:endParaRPr lang="en-US" sz="1100" dirty="0">
              <a:latin typeface="+mn-lt"/>
            </a:endParaRPr>
          </a:p>
          <a:p>
            <a:r>
              <a:rPr lang="en-US" sz="1100" u="sng" dirty="0">
                <a:latin typeface="+mn-lt"/>
              </a:rPr>
              <a:t>Slide Time</a:t>
            </a:r>
            <a:r>
              <a:rPr lang="en-US" sz="1100" dirty="0">
                <a:latin typeface="+mn-lt"/>
              </a:rPr>
              <a:t>: 1 minute</a:t>
            </a:r>
          </a:p>
        </p:txBody>
      </p:sp>
      <p:sp>
        <p:nvSpPr>
          <p:cNvPr id="4" name="Slide Number Placeholder 3"/>
          <p:cNvSpPr>
            <a:spLocks noGrp="1"/>
          </p:cNvSpPr>
          <p:nvPr>
            <p:ph type="sldNum" sz="quarter" idx="5"/>
          </p:nvPr>
        </p:nvSpPr>
        <p:spPr/>
        <p:txBody>
          <a:bodyPr/>
          <a:lstStyle/>
          <a:p>
            <a:fld id="{AAEA880D-D8D7-421C-A880-658DFC776609}" type="slidenum">
              <a:rPr lang="en-US" smtClean="0"/>
              <a:t>13</a:t>
            </a:fld>
            <a:endParaRPr lang="en-US"/>
          </a:p>
        </p:txBody>
      </p:sp>
    </p:spTree>
    <p:extLst>
      <p:ext uri="{BB962C8B-B14F-4D97-AF65-F5344CB8AC3E}">
        <p14:creationId xmlns:p14="http://schemas.microsoft.com/office/powerpoint/2010/main" val="2615461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Say: Now it is time for you to practice, in this scenario you are facilitating a safety brief which is inclusive of demonstrating the Army’s 22 required steps for opening a door.  As the facilitator of the safety brief, you are just about to start large group discussion, including AAR comments, on the practical demonstration of the 22 steps. </a:t>
            </a:r>
          </a:p>
          <a:p>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Say: Here is an opportunity to practice planning open ended questions with a clear intent in mind to conduct an effective discussion.  Based upon the scenario, independently identify, this is not a small group activity, 2 opening questions you could ask to start the discussion.   I will give you 2 minutes to complete this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	NOTE: Provide a one minute and then 30 second warning.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Say: Let’s hear some of your questions, why you chose them and some possible responses the questions might generate.</a:t>
            </a:r>
          </a:p>
          <a:p>
            <a:endParaRPr lang="en-US" sz="1100" dirty="0">
              <a:latin typeface="+mn-lt"/>
            </a:endParaRPr>
          </a:p>
          <a:p>
            <a:r>
              <a:rPr lang="en-US" sz="1100" dirty="0">
                <a:latin typeface="+mn-lt"/>
              </a:rPr>
              <a:t>	NOTES: Utilize affirmations, summaries and paraphrasing to recognize student participation. </a:t>
            </a:r>
          </a:p>
          <a:p>
            <a:endParaRPr lang="en-US" sz="1100" dirty="0">
              <a:latin typeface="+mn-lt"/>
            </a:endParaRPr>
          </a:p>
          <a:p>
            <a:r>
              <a:rPr lang="en-US" sz="1100" u="sng" dirty="0">
                <a:latin typeface="+mn-lt"/>
              </a:rPr>
              <a:t>Slide Time</a:t>
            </a:r>
            <a:r>
              <a:rPr lang="en-US" sz="1100" dirty="0">
                <a:latin typeface="+mn-lt"/>
              </a:rPr>
              <a:t>: 4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14</a:t>
            </a:fld>
            <a:endParaRPr lang="en-US"/>
          </a:p>
        </p:txBody>
      </p:sp>
    </p:spTree>
    <p:extLst>
      <p:ext uri="{BB962C8B-B14F-4D97-AF65-F5344CB8AC3E}">
        <p14:creationId xmlns:p14="http://schemas.microsoft.com/office/powerpoint/2010/main" val="415269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Say: You are not expected to know everything, but as a facilitator, you do want to ensure there are no big loose ends or questions left unaddressed.  Likewise, some participants may be very open about sharing their experiences and may not pick up on subtle cues that they may be sharing too much.  During these situations, other participants may get frustrated and/or start to shut down, which is why it is important to have some strategies on how to handle situations such as these.</a:t>
            </a:r>
          </a:p>
          <a:p>
            <a:endParaRPr lang="en-US" sz="1100" dirty="0">
              <a:latin typeface="+mn-lt"/>
            </a:endParaRPr>
          </a:p>
          <a:p>
            <a:r>
              <a:rPr lang="en-US" sz="1100" dirty="0">
                <a:latin typeface="+mn-lt"/>
              </a:rPr>
              <a:t>Say: Let’s talk about handling difficult questions. One thing you can do, is to ask the group for their thoughts or ideas. It may be that someone in the group has had a similar experience or expertise in the subject area.</a:t>
            </a:r>
          </a:p>
          <a:p>
            <a:endParaRPr lang="en-US" sz="1100" dirty="0">
              <a:latin typeface="+mn-lt"/>
            </a:endParaRPr>
          </a:p>
          <a:p>
            <a:r>
              <a:rPr lang="en-US" sz="1100" dirty="0">
                <a:latin typeface="+mn-lt"/>
              </a:rPr>
              <a:t>Say: In the case that participants are being quiet. It’s important to manage your impulse to make something happen. Practice being okay with silence. The audience may be thinking about what they want to say and by jumping in, you may inadvertently shut down the conversation.</a:t>
            </a:r>
          </a:p>
          <a:p>
            <a:endParaRPr lang="en-US" sz="1100" dirty="0">
              <a:latin typeface="+mn-lt"/>
            </a:endParaRPr>
          </a:p>
          <a:p>
            <a:r>
              <a:rPr lang="en-US" sz="1100" dirty="0">
                <a:latin typeface="+mn-lt"/>
              </a:rPr>
              <a:t>Say: In the case of oversharing or being confrontational, use empathy and do your best to preserve the dignity of the person. Respect their opinions while ensuring they do not interfere with training. Remind them of the class rules for privacy and protection. For example, I could politely interrupt by saying, “That’s an interesting point. Let’s see what others may think.”</a:t>
            </a:r>
          </a:p>
          <a:p>
            <a:endParaRPr lang="en-US" sz="1100" dirty="0">
              <a:latin typeface="+mn-lt"/>
            </a:endParaRPr>
          </a:p>
          <a:p>
            <a:pPr algn="l"/>
            <a:r>
              <a:rPr lang="en-US" sz="1100" dirty="0">
                <a:latin typeface="+mn-lt"/>
              </a:rPr>
              <a:t>Say: </a:t>
            </a:r>
            <a:r>
              <a:rPr lang="en-US" sz="1100" b="0" i="0" u="none" strike="noStrike" baseline="0" dirty="0">
                <a:latin typeface="+mn-lt"/>
              </a:rPr>
              <a:t>You can also use the parking lot strategy. The parking lot strategy is a “place” to park questions or topics that may not be useful to discuss at that time in the training.  Return to them later in the training as necessary.</a:t>
            </a:r>
            <a:endParaRPr lang="en-US" sz="1100" dirty="0">
              <a:latin typeface="+mn-lt"/>
            </a:endParaRPr>
          </a:p>
          <a:p>
            <a:endParaRPr lang="en-US" sz="1100" dirty="0">
              <a:latin typeface="+mn-lt"/>
            </a:endParaRPr>
          </a:p>
          <a:p>
            <a:r>
              <a:rPr lang="en-US" sz="1100" u="sng" dirty="0">
                <a:latin typeface="+mn-lt"/>
              </a:rPr>
              <a:t>Slide Time</a:t>
            </a:r>
            <a:r>
              <a:rPr lang="en-US" sz="1100" dirty="0">
                <a:latin typeface="+mn-lt"/>
              </a:rPr>
              <a:t>: 2 minute</a:t>
            </a:r>
          </a:p>
        </p:txBody>
      </p:sp>
      <p:sp>
        <p:nvSpPr>
          <p:cNvPr id="4" name="Slide Number Placeholder 3"/>
          <p:cNvSpPr>
            <a:spLocks noGrp="1"/>
          </p:cNvSpPr>
          <p:nvPr>
            <p:ph type="sldNum" sz="quarter" idx="5"/>
          </p:nvPr>
        </p:nvSpPr>
        <p:spPr/>
        <p:txBody>
          <a:bodyPr/>
          <a:lstStyle/>
          <a:p>
            <a:fld id="{AAEA880D-D8D7-421C-A880-658DFC776609}" type="slidenum">
              <a:rPr lang="en-US" smtClean="0"/>
              <a:t>15</a:t>
            </a:fld>
            <a:endParaRPr lang="en-US"/>
          </a:p>
        </p:txBody>
      </p:sp>
    </p:spTree>
    <p:extLst>
      <p:ext uri="{BB962C8B-B14F-4D97-AF65-F5344CB8AC3E}">
        <p14:creationId xmlns:p14="http://schemas.microsoft.com/office/powerpoint/2010/main" val="1284556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Say: Now it is time for you to practice, can I get a volunteer to read the scenario on the screen?</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Say: Utilize think-pair-share by breaking down into small teams and discussing how bridging, think-pair-share; asking quality questions, efficient instructions and conducting effective discussions could have been used by SGT Snuffy to meet the learning objectives of ACE and remain within time limitations.  I am going to give you three minutes and then we will come back together to discuss as a larger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NOTE: Provide a one minute and then 30 second warning.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Say: Can I get some volunteers who are willing to provide some advise to SGT Snuffy? </a:t>
            </a:r>
          </a:p>
          <a:p>
            <a:endParaRPr lang="en-US" sz="1100" dirty="0"/>
          </a:p>
          <a:p>
            <a:r>
              <a:rPr lang="en-US" sz="1100" dirty="0"/>
              <a:t>NOTES: Utilize affirmations, summaries and paraphrasing to recognize student participation. </a:t>
            </a:r>
          </a:p>
          <a:p>
            <a:endParaRPr lang="en-US" sz="1100" dirty="0"/>
          </a:p>
          <a:p>
            <a:r>
              <a:rPr lang="en-US" sz="1100" u="sng" dirty="0"/>
              <a:t>Slide Time</a:t>
            </a:r>
            <a:r>
              <a:rPr lang="en-US" sz="1100" dirty="0"/>
              <a:t>: 5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16</a:t>
            </a:fld>
            <a:endParaRPr lang="en-US"/>
          </a:p>
        </p:txBody>
      </p:sp>
    </p:spTree>
    <p:extLst>
      <p:ext uri="{BB962C8B-B14F-4D97-AF65-F5344CB8AC3E}">
        <p14:creationId xmlns:p14="http://schemas.microsoft.com/office/powerpoint/2010/main" val="627662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NOTES: If time allows play video and have students take notes on how Michael Scott from </a:t>
            </a:r>
            <a:r>
              <a:rPr lang="en-US" sz="1100" i="1" dirty="0"/>
              <a:t>The Office</a:t>
            </a:r>
            <a:r>
              <a:rPr lang="en-US" sz="1100" i="0" dirty="0"/>
              <a:t> could have utilized the Facilitators Skills just trained on.  Video has sound and can be found at : </a:t>
            </a:r>
            <a:r>
              <a:rPr lang="en-US" sz="1100" dirty="0">
                <a:hlinkClick r:id="rId3"/>
              </a:rPr>
              <a:t>Michael Scott Sensitivity Training - The Office</a:t>
            </a:r>
            <a:endParaRPr lang="en-US" sz="1100" dirty="0"/>
          </a:p>
        </p:txBody>
      </p:sp>
      <p:sp>
        <p:nvSpPr>
          <p:cNvPr id="4" name="Slide Number Placeholder 3"/>
          <p:cNvSpPr>
            <a:spLocks noGrp="1"/>
          </p:cNvSpPr>
          <p:nvPr>
            <p:ph type="sldNum" sz="quarter" idx="5"/>
          </p:nvPr>
        </p:nvSpPr>
        <p:spPr/>
        <p:txBody>
          <a:bodyPr/>
          <a:lstStyle/>
          <a:p>
            <a:fld id="{AAEA880D-D8D7-421C-A880-658DFC776609}" type="slidenum">
              <a:rPr lang="en-US" smtClean="0"/>
              <a:t>17</a:t>
            </a:fld>
            <a:endParaRPr lang="en-US"/>
          </a:p>
        </p:txBody>
      </p:sp>
    </p:spTree>
    <p:extLst>
      <p:ext uri="{BB962C8B-B14F-4D97-AF65-F5344CB8AC3E}">
        <p14:creationId xmlns:p14="http://schemas.microsoft.com/office/powerpoint/2010/main" val="363417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sng" dirty="0"/>
              <a:t>Say</a:t>
            </a:r>
            <a:r>
              <a:rPr lang="en-US" dirty="0"/>
              <a:t>: The Social Health Work Group is looking for your amazing OPD/NCOPD briefings.  The submission process is outlined by scanning this QR Code.  Additionally, scanning the QR code will bring you to our already published OPD/NCOPD library.  We are always looking for motivated individuals to join the efforts of the Social Health Work Group.  Please contact Amy Ruff, R3SP (amy.l.ruff4.civ@army.mil or 701-333-3804) if you are interested.   Please bookmark or favorite this URL location for your future reference.   </a:t>
            </a:r>
            <a:r>
              <a:rPr lang="en-US"/>
              <a:t>Let's </a:t>
            </a:r>
            <a:r>
              <a:rPr lang="en-US" dirty="0"/>
              <a:t>move on to </a:t>
            </a:r>
            <a:r>
              <a:rPr lang="en-US"/>
              <a:t>our AAR.  </a:t>
            </a:r>
            <a:endParaRPr lang="en-US" dirty="0"/>
          </a:p>
          <a:p>
            <a:endParaRPr lang="en-US" dirty="0"/>
          </a:p>
          <a:p>
            <a:r>
              <a:rPr lang="en-US" u="sng" dirty="0"/>
              <a:t>Slide Time</a:t>
            </a:r>
            <a:r>
              <a:rPr lang="en-US" dirty="0"/>
              <a:t>: 30 seconds</a:t>
            </a:r>
          </a:p>
          <a:p>
            <a:endParaRPr lang="en-US" dirty="0"/>
          </a:p>
          <a:p>
            <a:r>
              <a:rPr lang="en-US" u="sng" dirty="0"/>
              <a:t>Notes</a:t>
            </a:r>
            <a:r>
              <a:rPr lang="en-US" dirty="0"/>
              <a:t>: This slide must remain in Professional Development Library publications. </a:t>
            </a:r>
          </a:p>
          <a:p>
            <a:endParaRPr lang="en-US" dirty="0"/>
          </a:p>
        </p:txBody>
      </p:sp>
      <p:sp>
        <p:nvSpPr>
          <p:cNvPr id="4" name="Slide Number Placeholder 3"/>
          <p:cNvSpPr>
            <a:spLocks noGrp="1"/>
          </p:cNvSpPr>
          <p:nvPr>
            <p:ph type="sldNum" sz="quarter" idx="5"/>
          </p:nvPr>
        </p:nvSpPr>
        <p:spPr/>
        <p:txBody>
          <a:bodyPr/>
          <a:lstStyle/>
          <a:p>
            <a:fld id="{4719269E-706D-49AF-B5AA-1A3B7F90191A}" type="slidenum">
              <a:rPr lang="en-US" smtClean="0"/>
              <a:t>18</a:t>
            </a:fld>
            <a:endParaRPr lang="en-US"/>
          </a:p>
        </p:txBody>
      </p:sp>
    </p:spTree>
    <p:extLst>
      <p:ext uri="{BB962C8B-B14F-4D97-AF65-F5344CB8AC3E}">
        <p14:creationId xmlns:p14="http://schemas.microsoft.com/office/powerpoint/2010/main" val="69207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E7D85-52F5-D75F-B28D-A1138E433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1804B-3DC1-70BE-322B-D8C62C6D7D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39E7A-17D3-C16F-61F7-5E60CE3EE7DD}"/>
              </a:ext>
            </a:extLst>
          </p:cNvPr>
          <p:cNvSpPr>
            <a:spLocks noGrp="1"/>
          </p:cNvSpPr>
          <p:nvPr>
            <p:ph type="body" idx="1"/>
          </p:nvPr>
        </p:nvSpPr>
        <p:spPr/>
        <p:txBody>
          <a:bodyPr/>
          <a:lstStyle/>
          <a:p>
            <a:r>
              <a:rPr lang="en-US" i="0" u="sng" dirty="0"/>
              <a:t>Say</a:t>
            </a:r>
            <a:r>
              <a:rPr lang="en-US" dirty="0"/>
              <a:t>: The Social Health Work Group will utilize this AAR to help improve the OPD/NCOPD course, as well as gain your ideas for future course development.  It should take two to three minutes to complete.   </a:t>
            </a:r>
          </a:p>
          <a:p>
            <a:endParaRPr lang="en-US" dirty="0"/>
          </a:p>
          <a:p>
            <a:r>
              <a:rPr lang="en-US" u="sng" dirty="0"/>
              <a:t>Slide Time</a:t>
            </a:r>
            <a:r>
              <a:rPr lang="en-US" dirty="0"/>
              <a:t>: 2-3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Notes</a:t>
            </a:r>
            <a:r>
              <a:rPr lang="en-US" dirty="0"/>
              <a:t>: This slide must remain in Professional Development Library publications.   If the course presenter or unit leadership would like copies of the AAR results, they can contact Amy Ruff, R3SP at amy.l.ruff4.civ@army.mil or 701-333-3804. </a:t>
            </a:r>
          </a:p>
          <a:p>
            <a:endParaRPr lang="en-US" dirty="0"/>
          </a:p>
        </p:txBody>
      </p:sp>
      <p:sp>
        <p:nvSpPr>
          <p:cNvPr id="4" name="Slide Number Placeholder 3">
            <a:extLst>
              <a:ext uri="{FF2B5EF4-FFF2-40B4-BE49-F238E27FC236}">
                <a16:creationId xmlns:a16="http://schemas.microsoft.com/office/drawing/2014/main" id="{EF71068F-9A8A-6C8F-5F6E-8FEE51CCE922}"/>
              </a:ext>
            </a:extLst>
          </p:cNvPr>
          <p:cNvSpPr>
            <a:spLocks noGrp="1"/>
          </p:cNvSpPr>
          <p:nvPr>
            <p:ph type="sldNum" sz="quarter" idx="5"/>
          </p:nvPr>
        </p:nvSpPr>
        <p:spPr/>
        <p:txBody>
          <a:bodyPr/>
          <a:lstStyle/>
          <a:p>
            <a:fld id="{568EE2B5-F86E-49E7-9F3F-5F5735D4C907}" type="slidenum">
              <a:rPr lang="en-US" smtClean="0"/>
              <a:t>19</a:t>
            </a:fld>
            <a:endParaRPr lang="en-US"/>
          </a:p>
        </p:txBody>
      </p:sp>
    </p:spTree>
    <p:extLst>
      <p:ext uri="{BB962C8B-B14F-4D97-AF65-F5344CB8AC3E}">
        <p14:creationId xmlns:p14="http://schemas.microsoft.com/office/powerpoint/2010/main" val="319147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sng" dirty="0">
                <a:latin typeface="+mn-lt"/>
              </a:rPr>
              <a:t>Say: </a:t>
            </a:r>
            <a:r>
              <a:rPr lang="en-US" sz="1200" dirty="0">
                <a:latin typeface="+mn-lt"/>
              </a:rPr>
              <a:t>The MyTeam-MyGuard Leader Development is an action plan supported by the Social Health Work Group which is one of five work groups overseen by the NDARNG’s Commander’s Ready and Resilience Council.  The objective of the action plan is to create a Professional Development Library for utilization during NCOPD/OPD periods of instruction while supporting core leadership competencies, team building, unit cohesion, trust, resilience, personal and unit readiness. </a:t>
            </a:r>
          </a:p>
          <a:p>
            <a:pPr marL="0" indent="0">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latin typeface="+mn-lt"/>
              </a:rPr>
              <a:t>Slide Time</a:t>
            </a:r>
            <a:r>
              <a:rPr lang="en-US" sz="1200" dirty="0">
                <a:latin typeface="+mn-lt"/>
              </a:rPr>
              <a:t>: 30 seconds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latin typeface="+mn-lt"/>
              </a:rPr>
              <a:t>Notes</a:t>
            </a:r>
            <a:r>
              <a:rPr lang="en-US" sz="1200" dirty="0">
                <a:latin typeface="+mn-lt"/>
              </a:rPr>
              <a:t>: </a:t>
            </a:r>
            <a:r>
              <a:rPr lang="en-US" sz="1200" dirty="0"/>
              <a:t>This slide must remain in Professional Development Library publications.  </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568EE2B5-F86E-49E7-9F3F-5F5735D4C907}" type="slidenum">
              <a:rPr lang="en-US" smtClean="0"/>
              <a:t>2</a:t>
            </a:fld>
            <a:endParaRPr lang="en-US"/>
          </a:p>
        </p:txBody>
      </p:sp>
    </p:spTree>
    <p:extLst>
      <p:ext uri="{BB962C8B-B14F-4D97-AF65-F5344CB8AC3E}">
        <p14:creationId xmlns:p14="http://schemas.microsoft.com/office/powerpoint/2010/main" val="269808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t>Say: Today we will focus on tips and tricks to improve your facilitation skills which are also known as instruction skills, briefing skills or trainer skills.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Ask: Have you ever attended a drill weekend and been handed a paper copy of a slide deck, with no notes, 50 slides, on a topic you are not familiar and told you are going to provide this training to the entire unit by the end of day?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	NOTE: The above question is rhetorical question; acknowledge the nodding heads.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Say: The skills we are going to review will be applicable to any briefing, training or course you are providing.  They will help you feel more comfortable in your role and help your students or audience be more engaged in your instruction. It is my intent that you improve your skills and confidence when delivering instruction. </a:t>
            </a:r>
          </a:p>
          <a:p>
            <a:pPr marL="0" indent="0">
              <a:buFont typeface="Arial" panose="020B0604020202020204" pitchFamily="34" charset="0"/>
              <a:buNone/>
            </a:pPr>
            <a:r>
              <a:rPr lang="en-US" sz="11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u="sng" dirty="0"/>
              <a:t>Slide Time</a:t>
            </a:r>
            <a:r>
              <a:rPr lang="en-US" sz="1100" dirty="0"/>
              <a:t>: 1 minute</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0A419-5EE6-4754-8F7A-024680ED554F}" type="slidenum">
              <a:rPr lang="en-US" smtClean="0"/>
              <a:t>3</a:t>
            </a:fld>
            <a:endParaRPr lang="en-US"/>
          </a:p>
        </p:txBody>
      </p:sp>
    </p:spTree>
    <p:extLst>
      <p:ext uri="{BB962C8B-B14F-4D97-AF65-F5344CB8AC3E}">
        <p14:creationId xmlns:p14="http://schemas.microsoft.com/office/powerpoint/2010/main" val="359171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Say: Here’s a quick look at the big six facilitation strategies that we’ll be discussing during this lesson.  These strategies may look very familiar to you, or you may know them by some other name. Either way, we believe your training and confidence will benefit from practicing the use of these facilitation strategies.  This will be a very interactive lesson, so remain focused and be prepared for practical exercises. </a:t>
            </a:r>
          </a:p>
          <a:p>
            <a:endParaRPr lang="en-US" sz="1100" dirty="0"/>
          </a:p>
          <a:p>
            <a:r>
              <a:rPr lang="en-US" sz="1100" u="sng" dirty="0"/>
              <a:t>Slide Time</a:t>
            </a:r>
            <a:r>
              <a:rPr lang="en-US" sz="1100" dirty="0"/>
              <a:t>: 30 Seconds</a:t>
            </a:r>
          </a:p>
          <a:p>
            <a:endParaRPr lang="en-US" dirty="0"/>
          </a:p>
        </p:txBody>
      </p:sp>
      <p:sp>
        <p:nvSpPr>
          <p:cNvPr id="4" name="Slide Number Placeholder 3"/>
          <p:cNvSpPr>
            <a:spLocks noGrp="1"/>
          </p:cNvSpPr>
          <p:nvPr>
            <p:ph type="sldNum" sz="quarter" idx="5"/>
          </p:nvPr>
        </p:nvSpPr>
        <p:spPr/>
        <p:txBody>
          <a:bodyPr/>
          <a:lstStyle/>
          <a:p>
            <a:fld id="{AAEA880D-D8D7-421C-A880-658DFC776609}" type="slidenum">
              <a:rPr lang="en-US" smtClean="0"/>
              <a:t>4</a:t>
            </a:fld>
            <a:endParaRPr lang="en-US"/>
          </a:p>
        </p:txBody>
      </p:sp>
    </p:spTree>
    <p:extLst>
      <p:ext uri="{BB962C8B-B14F-4D97-AF65-F5344CB8AC3E}">
        <p14:creationId xmlns:p14="http://schemas.microsoft.com/office/powerpoint/2010/main" val="109837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Say: </a:t>
            </a:r>
            <a:r>
              <a:rPr lang="en-US" sz="1100" b="0" i="0" u="none" strike="noStrike" baseline="0" dirty="0">
                <a:latin typeface="+mn-lt"/>
              </a:rPr>
              <a:t>Let’s begin with bridging.  It is the trainer’s job to guide the training to ensure the group stays on track regarding both timing and content.  Bridging is a strategy to effectively manage participant responses that are partially accurate as well as help the group get back on track after a discussion.</a:t>
            </a:r>
          </a:p>
          <a:p>
            <a:pPr algn="l"/>
            <a:endParaRPr lang="en-US" sz="1100" b="0" i="0" u="none" strike="noStrike" baseline="0" dirty="0">
              <a:latin typeface="+mn-lt"/>
            </a:endParaRPr>
          </a:p>
          <a:p>
            <a:pPr algn="l"/>
            <a:r>
              <a:rPr lang="en-US" sz="1100" b="0" i="0" u="none" strike="noStrike" baseline="0" dirty="0">
                <a:latin typeface="+mn-lt"/>
              </a:rPr>
              <a:t>Say: Participants may unknowingly provide responses or contributions that do not align with where the training is headed.  Use bridging to link the part of the student’s contribution that is on target back to the main point of the training.  If a contribution is completely wrong or misleading, it is always important to correct that information in the moment, so participants do not learn incorrect information. This should be done in a tactful way that does not shut down participants.</a:t>
            </a:r>
          </a:p>
          <a:p>
            <a:pPr algn="l"/>
            <a:endParaRPr lang="en-US" sz="1100" b="0" i="0" u="none" strike="noStrike" baseline="0" dirty="0">
              <a:latin typeface="+mn-lt"/>
            </a:endParaRPr>
          </a:p>
          <a:p>
            <a:pPr algn="l"/>
            <a:r>
              <a:rPr lang="en-US" sz="1100" b="0" i="0" u="none" strike="noStrike" baseline="0" dirty="0">
                <a:latin typeface="+mn-lt"/>
              </a:rPr>
              <a:t>Say: However, if the point is not entirely wrong or the group gets off track, the facilitator should identify and capitalize on a useful phrase or main point that was stated and make a connecting summary statement or connect it with a new question that can move the discussion forward.</a:t>
            </a:r>
          </a:p>
          <a:p>
            <a:pPr algn="l"/>
            <a:endParaRPr lang="en-US" sz="1100" b="0" i="0" u="none" strike="noStrike" baseline="0" dirty="0">
              <a:latin typeface="+mn-lt"/>
            </a:endParaRPr>
          </a:p>
          <a:p>
            <a:r>
              <a:rPr lang="en-US" sz="1100" u="sng" dirty="0">
                <a:latin typeface="+mn-lt"/>
              </a:rPr>
              <a:t>Slide Time</a:t>
            </a:r>
            <a:r>
              <a:rPr lang="en-US" sz="1100" dirty="0">
                <a:latin typeface="+mn-lt"/>
              </a:rPr>
              <a:t>: 1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5</a:t>
            </a:fld>
            <a:endParaRPr lang="en-US"/>
          </a:p>
        </p:txBody>
      </p:sp>
    </p:spTree>
    <p:extLst>
      <p:ext uri="{BB962C8B-B14F-4D97-AF65-F5344CB8AC3E}">
        <p14:creationId xmlns:p14="http://schemas.microsoft.com/office/powerpoint/2010/main" val="2907221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n-lt"/>
              </a:rPr>
              <a:t>Say: Throughout our time today we will be utilizing scenario based practical exercises.  Can I get a volunteer to read the scenario?  </a:t>
            </a:r>
          </a:p>
          <a:p>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rPr>
              <a:t>Say: I want each of you to pretend you are the facilitator of this training and as a large group we will discuss the three questions on the screen.   I will always lead by example so how I would manage the scenario is by responding, </a:t>
            </a:r>
            <a:r>
              <a:rPr lang="en-US" sz="1100" b="0" i="0" u="none" strike="noStrike" baseline="0" dirty="0">
                <a:latin typeface="+mn-lt"/>
              </a:rPr>
              <a:t>“The Army has struggled with stigma for sure. More and more though we see the messaging is changing, like how we’re talking about it now in this training and making connections to fight it.”</a:t>
            </a:r>
          </a:p>
          <a:p>
            <a:pPr algn="l"/>
            <a:endParaRPr lang="en-US" sz="1100" b="0" i="0" u="none" strike="noStrike" baseline="0" dirty="0">
              <a:latin typeface="+mn-lt"/>
            </a:endParaRPr>
          </a:p>
          <a:p>
            <a:r>
              <a:rPr lang="en-US" sz="1100" dirty="0">
                <a:latin typeface="+mn-lt"/>
              </a:rPr>
              <a:t>Say:  So, what are some of your examples of using bridging to get control of the conversation, or tying the conversation at hand to the topic of stigma prevention and statements you could make as the facilitator to move the conversation forward? </a:t>
            </a:r>
          </a:p>
          <a:p>
            <a:endParaRPr lang="en-US" sz="1100" dirty="0">
              <a:latin typeface="+mn-lt"/>
            </a:endParaRPr>
          </a:p>
          <a:p>
            <a:r>
              <a:rPr lang="en-US" sz="1100" dirty="0">
                <a:latin typeface="+mn-lt"/>
              </a:rPr>
              <a:t>	NOTES: Utilize affirmations, summaries and paraphrasing to recognize student participation. </a:t>
            </a:r>
          </a:p>
          <a:p>
            <a:endParaRPr lang="en-US" sz="1100" dirty="0">
              <a:latin typeface="+mn-lt"/>
            </a:endParaRPr>
          </a:p>
          <a:p>
            <a:r>
              <a:rPr lang="en-US" sz="1100" u="sng" dirty="0">
                <a:latin typeface="+mn-lt"/>
              </a:rPr>
              <a:t>Slide Time</a:t>
            </a:r>
            <a:r>
              <a:rPr lang="en-US" sz="1100" dirty="0">
                <a:latin typeface="+mn-lt"/>
              </a:rPr>
              <a:t>: 3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6</a:t>
            </a:fld>
            <a:endParaRPr lang="en-US"/>
          </a:p>
        </p:txBody>
      </p:sp>
    </p:spTree>
    <p:extLst>
      <p:ext uri="{BB962C8B-B14F-4D97-AF65-F5344CB8AC3E}">
        <p14:creationId xmlns:p14="http://schemas.microsoft.com/office/powerpoint/2010/main" val="245440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Say: The next strategy we’ll talk about is the Think-Pair-Share; which is a form of informal group learning that is a low-risk and high-impact strategy to increase participation. It allows participants to think about something on their own, share with another person, and then hear others’ responses in a large group discussion.</a:t>
            </a:r>
          </a:p>
          <a:p>
            <a:endParaRPr lang="en-US" sz="1100" dirty="0"/>
          </a:p>
          <a:p>
            <a:r>
              <a:rPr lang="en-US" sz="1100" dirty="0"/>
              <a:t>Say: Think-Pair-Share is initiated by posing a question or providing a scenario.  The students are then asked to think about the question or scenario and optionally write a brief response.  Next, have participants pair up and discuss their response with one another.  Lastly, when the large group reconvenes, ask individuals to report back on their conversation, sharing what they said or alternatively, what their partner said.</a:t>
            </a:r>
          </a:p>
          <a:p>
            <a:endParaRPr lang="en-US" sz="1100" dirty="0"/>
          </a:p>
          <a:p>
            <a:r>
              <a:rPr lang="en-US" sz="1100" u="none" dirty="0"/>
              <a:t>Say:  Keep in mind that the Think-Pair-Share strategy can be time consuming so make sure you plan when and where you intend to use it.</a:t>
            </a:r>
          </a:p>
          <a:p>
            <a:endParaRPr lang="en-US" sz="1100" u="sng" dirty="0"/>
          </a:p>
          <a:p>
            <a:r>
              <a:rPr lang="en-US" sz="1100" u="sng" dirty="0"/>
              <a:t>Slide Time</a:t>
            </a:r>
            <a:r>
              <a:rPr lang="en-US" sz="1100" dirty="0"/>
              <a:t>: 1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7</a:t>
            </a:fld>
            <a:endParaRPr lang="en-US"/>
          </a:p>
        </p:txBody>
      </p:sp>
    </p:spTree>
    <p:extLst>
      <p:ext uri="{BB962C8B-B14F-4D97-AF65-F5344CB8AC3E}">
        <p14:creationId xmlns:p14="http://schemas.microsoft.com/office/powerpoint/2010/main" val="170687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t>Say: Its time for our practical exercise. I’m going to give you about one minute to think, on your own, about a recent training experience that you would rate a 0 on a scale of 0-10. This training experience could have been awful for many reasons but one of the reasons was a lack of facilitator engagement and participant interaction.  Then I would like you to break down into small teams for two minutes for discussion. Finally, we will come back together as a larger group to get responses.  Remember, we are not here to “roast” any one so leave out the names of facilitators when you are discussing your previous experiences. </a:t>
            </a:r>
          </a:p>
          <a:p>
            <a:pPr algn="l"/>
            <a:endParaRPr lang="en-US" sz="1100" dirty="0"/>
          </a:p>
          <a:p>
            <a:pPr algn="l"/>
            <a:r>
              <a:rPr lang="en-US" sz="1100" dirty="0"/>
              <a:t>	NOTE: Warn the small groups when they have one minute left; then 30 seconds left. </a:t>
            </a:r>
          </a:p>
          <a:p>
            <a:pPr algn="l"/>
            <a:endParaRPr lang="en-US" sz="1100" dirty="0"/>
          </a:p>
          <a:p>
            <a:pPr algn="l"/>
            <a:r>
              <a:rPr lang="en-US" sz="1100" dirty="0"/>
              <a:t>Say: Who has an example of when including think-pair-share would have resulted in an improved training experience and why would it have been beneficial? </a:t>
            </a:r>
          </a:p>
          <a:p>
            <a:endParaRPr lang="en-US" sz="1100" dirty="0"/>
          </a:p>
          <a:p>
            <a:r>
              <a:rPr lang="en-US" sz="1100" u="sng" dirty="0"/>
              <a:t>Slide Time</a:t>
            </a:r>
            <a:r>
              <a:rPr lang="en-US" sz="1100" dirty="0"/>
              <a:t>: 4 minutes</a:t>
            </a:r>
          </a:p>
        </p:txBody>
      </p:sp>
      <p:sp>
        <p:nvSpPr>
          <p:cNvPr id="4" name="Slide Number Placeholder 3"/>
          <p:cNvSpPr>
            <a:spLocks noGrp="1"/>
          </p:cNvSpPr>
          <p:nvPr>
            <p:ph type="sldNum" sz="quarter" idx="5"/>
          </p:nvPr>
        </p:nvSpPr>
        <p:spPr/>
        <p:txBody>
          <a:bodyPr/>
          <a:lstStyle/>
          <a:p>
            <a:fld id="{AAEA880D-D8D7-421C-A880-658DFC776609}" type="slidenum">
              <a:rPr lang="en-US" smtClean="0"/>
              <a:t>8</a:t>
            </a:fld>
            <a:endParaRPr lang="en-US"/>
          </a:p>
        </p:txBody>
      </p:sp>
    </p:spTree>
    <p:extLst>
      <p:ext uri="{BB962C8B-B14F-4D97-AF65-F5344CB8AC3E}">
        <p14:creationId xmlns:p14="http://schemas.microsoft.com/office/powerpoint/2010/main" val="207783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latin typeface="+mn-lt"/>
              </a:rPr>
              <a:t>Say: A well thought-out question takes planning and even the best questions may not resonate with a particular group so it’s also important to build the skill of restating questions. </a:t>
            </a:r>
          </a:p>
          <a:p>
            <a:pPr algn="l"/>
            <a:endParaRPr lang="en-US" sz="1100" dirty="0">
              <a:latin typeface="+mn-lt"/>
            </a:endParaRPr>
          </a:p>
          <a:p>
            <a:pPr algn="l"/>
            <a:r>
              <a:rPr lang="en-US" sz="1100" dirty="0">
                <a:latin typeface="+mn-lt"/>
              </a:rPr>
              <a:t>Say: Overall, question asking starts with backward planning, being clear about what answer (or types of answers) you want to elicit from the group.  </a:t>
            </a:r>
          </a:p>
          <a:p>
            <a:pPr algn="l"/>
            <a:endParaRPr lang="en-US" sz="1100" dirty="0">
              <a:latin typeface="+mn-lt"/>
            </a:endParaRPr>
          </a:p>
          <a:p>
            <a:pPr algn="l"/>
            <a:r>
              <a:rPr lang="en-US" sz="1100" dirty="0">
                <a:latin typeface="+mn-lt"/>
              </a:rPr>
              <a:t>Say: You can use different methods of questioning based on what you’re trying to achieve in the moment. For example, utilizing closed and opened questions each provide a different end state, or a simple restatement of your question provides clarity and time for participants to respond. </a:t>
            </a:r>
          </a:p>
          <a:p>
            <a:pPr algn="l"/>
            <a:endParaRPr lang="en-US" sz="1100" b="0" i="0" u="none" strike="noStrike" baseline="0" dirty="0">
              <a:latin typeface="+mn-lt"/>
            </a:endParaRPr>
          </a:p>
          <a:p>
            <a:pPr algn="l"/>
            <a:r>
              <a:rPr lang="en-US" sz="1100" b="0" i="0" u="none" strike="noStrike" baseline="0" dirty="0">
                <a:latin typeface="+mn-lt"/>
              </a:rPr>
              <a:t>Say: Your next activity is designed to help you develop some quality questions as part of a practical exercise. </a:t>
            </a:r>
          </a:p>
          <a:p>
            <a:endParaRPr lang="en-US" sz="1100" dirty="0">
              <a:latin typeface="+mn-lt"/>
            </a:endParaRPr>
          </a:p>
          <a:p>
            <a:r>
              <a:rPr lang="en-US" sz="1100" u="sng" dirty="0">
                <a:latin typeface="+mn-lt"/>
              </a:rPr>
              <a:t>Slide Time</a:t>
            </a:r>
            <a:r>
              <a:rPr lang="en-US" sz="1100" dirty="0">
                <a:latin typeface="+mn-lt"/>
              </a:rPr>
              <a:t>: 1 Minute</a:t>
            </a:r>
          </a:p>
        </p:txBody>
      </p:sp>
      <p:sp>
        <p:nvSpPr>
          <p:cNvPr id="4" name="Slide Number Placeholder 3"/>
          <p:cNvSpPr>
            <a:spLocks noGrp="1"/>
          </p:cNvSpPr>
          <p:nvPr>
            <p:ph type="sldNum" sz="quarter" idx="5"/>
          </p:nvPr>
        </p:nvSpPr>
        <p:spPr/>
        <p:txBody>
          <a:bodyPr/>
          <a:lstStyle/>
          <a:p>
            <a:fld id="{AAEA880D-D8D7-421C-A880-658DFC776609}" type="slidenum">
              <a:rPr lang="en-US" smtClean="0"/>
              <a:t>9</a:t>
            </a:fld>
            <a:endParaRPr lang="en-US"/>
          </a:p>
        </p:txBody>
      </p:sp>
    </p:spTree>
    <p:extLst>
      <p:ext uri="{BB962C8B-B14F-4D97-AF65-F5344CB8AC3E}">
        <p14:creationId xmlns:p14="http://schemas.microsoft.com/office/powerpoint/2010/main" val="324874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CC6B12-EE47-4D0A-82D5-829D74AC03F4}"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48194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488C7-E80C-4B33-A3C5-99796A356401}"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295397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0992F-AD66-459B-9093-5D717D9A3E7C}"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234697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F940E-11B2-4026-A24E-4C067E56310C}"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146058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02851A-C867-4B39-B83B-E0451665B753}" type="datetime1">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31635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4C9DF1-6487-41EB-8C12-D01C0C761D2E}"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394306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74C850-399F-470F-996E-29355D7544F5}" type="datetime1">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100251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9114FE-8E8C-4AC9-8384-CE9596C1FA62}" type="datetime1">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286524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69B0C-44CA-47A2-B2A3-B153B643DD2B}" type="datetime1">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382501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FB97A0-D6BD-459B-8FEC-27C24AEF2D64}"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96300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B141D1-610A-43B4-8A2A-3C334C291885}" type="datetime1">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CE796-85C5-447A-937E-A292706C120F}" type="slidenum">
              <a:rPr lang="en-US" smtClean="0"/>
              <a:t>‹#›</a:t>
            </a:fld>
            <a:endParaRPr lang="en-US"/>
          </a:p>
        </p:txBody>
      </p:sp>
    </p:spTree>
    <p:extLst>
      <p:ext uri="{BB962C8B-B14F-4D97-AF65-F5344CB8AC3E}">
        <p14:creationId xmlns:p14="http://schemas.microsoft.com/office/powerpoint/2010/main" val="108964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1182D-1930-4969-8E42-4E9C4DA2B695}" type="datetime1">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CE796-85C5-447A-937E-A292706C120F}" type="slidenum">
              <a:rPr lang="en-US" smtClean="0"/>
              <a:t>‹#›</a:t>
            </a:fld>
            <a:endParaRPr lang="en-US"/>
          </a:p>
        </p:txBody>
      </p:sp>
    </p:spTree>
    <p:extLst>
      <p:ext uri="{BB962C8B-B14F-4D97-AF65-F5344CB8AC3E}">
        <p14:creationId xmlns:p14="http://schemas.microsoft.com/office/powerpoint/2010/main" val="17016196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WzezWq7FkA"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Logo&#10;&#10;AI-generated content may be incorrect.">
            <a:extLst>
              <a:ext uri="{FF2B5EF4-FFF2-40B4-BE49-F238E27FC236}">
                <a16:creationId xmlns:a16="http://schemas.microsoft.com/office/drawing/2014/main" id="{2121B9A2-B761-AB9A-2159-D91C42080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11" y="62465"/>
            <a:ext cx="674856" cy="750239"/>
          </a:xfrm>
          <a:prstGeom prst="rect">
            <a:avLst/>
          </a:prstGeom>
        </p:spPr>
      </p:pic>
      <p:sp>
        <p:nvSpPr>
          <p:cNvPr id="6" name="TextBox 5">
            <a:extLst>
              <a:ext uri="{FF2B5EF4-FFF2-40B4-BE49-F238E27FC236}">
                <a16:creationId xmlns:a16="http://schemas.microsoft.com/office/drawing/2014/main" id="{34C516F0-B79C-4589-0626-B6CBDF7754C4}"/>
              </a:ext>
            </a:extLst>
          </p:cNvPr>
          <p:cNvSpPr txBox="1"/>
          <p:nvPr/>
        </p:nvSpPr>
        <p:spPr>
          <a:xfrm>
            <a:off x="892107" y="68252"/>
            <a:ext cx="7718493" cy="646331"/>
          </a:xfrm>
          <a:prstGeom prst="rect">
            <a:avLst/>
          </a:prstGeom>
          <a:noFill/>
        </p:spPr>
        <p:txBody>
          <a:bodyPr wrap="square" rtlCol="0">
            <a:spAutoFit/>
          </a:bodyPr>
          <a:lstStyle/>
          <a:p>
            <a:r>
              <a:rPr lang="en-US" sz="3600" b="1" dirty="0"/>
              <a:t>Professional Development Library</a:t>
            </a:r>
          </a:p>
        </p:txBody>
      </p:sp>
      <p:sp>
        <p:nvSpPr>
          <p:cNvPr id="8" name="Slide Number Placeholder 7">
            <a:extLst>
              <a:ext uri="{FF2B5EF4-FFF2-40B4-BE49-F238E27FC236}">
                <a16:creationId xmlns:a16="http://schemas.microsoft.com/office/drawing/2014/main" id="{2C1DCEC2-07D5-7D09-63EF-E96C31779991}"/>
              </a:ext>
            </a:extLst>
          </p:cNvPr>
          <p:cNvSpPr>
            <a:spLocks noGrp="1"/>
          </p:cNvSpPr>
          <p:nvPr>
            <p:ph type="sldNum" sz="quarter" idx="12"/>
          </p:nvPr>
        </p:nvSpPr>
        <p:spPr/>
        <p:txBody>
          <a:bodyPr/>
          <a:lstStyle/>
          <a:p>
            <a:fld id="{73F02834-423E-4EC9-AD3F-AAEDCCB72A97}" type="slidenum">
              <a:rPr lang="en-US" smtClean="0"/>
              <a:t>1</a:t>
            </a:fld>
            <a:endParaRPr lang="en-US" dirty="0"/>
          </a:p>
        </p:txBody>
      </p:sp>
      <p:sp>
        <p:nvSpPr>
          <p:cNvPr id="2" name="TextBox 1">
            <a:extLst>
              <a:ext uri="{FF2B5EF4-FFF2-40B4-BE49-F238E27FC236}">
                <a16:creationId xmlns:a16="http://schemas.microsoft.com/office/drawing/2014/main" id="{1B66A121-B9D0-E775-5D68-4323FE0C8408}"/>
              </a:ext>
            </a:extLst>
          </p:cNvPr>
          <p:cNvSpPr txBox="1"/>
          <p:nvPr/>
        </p:nvSpPr>
        <p:spPr>
          <a:xfrm>
            <a:off x="285008" y="1601779"/>
            <a:ext cx="11519065" cy="3416320"/>
          </a:xfrm>
          <a:prstGeom prst="rect">
            <a:avLst/>
          </a:prstGeom>
          <a:noFill/>
        </p:spPr>
        <p:txBody>
          <a:bodyPr wrap="square" rtlCol="0">
            <a:spAutoFit/>
          </a:bodyPr>
          <a:lstStyle/>
          <a:p>
            <a:r>
              <a:rPr lang="en-US" sz="2400" b="1" dirty="0"/>
              <a:t>Title</a:t>
            </a:r>
            <a:r>
              <a:rPr lang="en-US" sz="2400" dirty="0"/>
              <a:t>: Facilitation Skills: The Big 6</a:t>
            </a:r>
          </a:p>
          <a:p>
            <a:r>
              <a:rPr lang="en-US" sz="2400" b="1" dirty="0"/>
              <a:t>Estimated Instruction Time</a:t>
            </a:r>
            <a:r>
              <a:rPr lang="en-US" sz="2400" dirty="0"/>
              <a:t>: 30 Minutes</a:t>
            </a:r>
          </a:p>
          <a:p>
            <a:r>
              <a:rPr lang="en-US" sz="2400" b="1" dirty="0"/>
              <a:t>Publishing Date</a:t>
            </a:r>
            <a:r>
              <a:rPr lang="en-US" sz="2400" dirty="0"/>
              <a:t>: 2024</a:t>
            </a:r>
          </a:p>
          <a:p>
            <a:endParaRPr lang="en-US" sz="2400" dirty="0"/>
          </a:p>
          <a:p>
            <a:r>
              <a:rPr lang="en-US" sz="2400" b="1" dirty="0"/>
              <a:t>Learning Objectives/Topics of Instruction</a:t>
            </a:r>
          </a:p>
          <a:p>
            <a:pPr marL="342900" indent="-342900">
              <a:buFont typeface="+mj-lt"/>
              <a:buAutoNum type="arabicPeriod"/>
            </a:pPr>
            <a:r>
              <a:rPr lang="en-US" sz="2400" dirty="0"/>
              <a:t>Improve skill and confidence in delivering Army instruction using facilitation techniques that support adult learning.</a:t>
            </a:r>
          </a:p>
          <a:p>
            <a:pPr marL="342900" indent="-342900">
              <a:buFont typeface="+mj-lt"/>
              <a:buAutoNum type="arabicPeriod"/>
            </a:pPr>
            <a:r>
              <a:rPr lang="en-US" sz="2400" dirty="0"/>
              <a:t>Demonstrate the effective use of facilitation strategies.  </a:t>
            </a:r>
          </a:p>
          <a:p>
            <a:endParaRPr lang="en-US" sz="2400" dirty="0"/>
          </a:p>
        </p:txBody>
      </p:sp>
    </p:spTree>
    <p:extLst>
      <p:ext uri="{BB962C8B-B14F-4D97-AF65-F5344CB8AC3E}">
        <p14:creationId xmlns:p14="http://schemas.microsoft.com/office/powerpoint/2010/main" val="1283890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Practical Exercise: Asking </a:t>
            </a:r>
            <a:r>
              <a:rPr lang="en-US" sz="2800" b="1" dirty="0">
                <a:solidFill>
                  <a:srgbClr val="44546A">
                    <a:lumMod val="50000"/>
                  </a:srgbClr>
                </a:solidFill>
                <a:latin typeface="Calibri" panose="020F0502020204030204"/>
              </a:rPr>
              <a:t>Quality Questions</a:t>
            </a: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6C0B382-1075-2DE2-4249-D18E08462CAA}"/>
              </a:ext>
            </a:extLst>
          </p:cNvPr>
          <p:cNvSpPr/>
          <p:nvPr/>
        </p:nvSpPr>
        <p:spPr>
          <a:xfrm>
            <a:off x="683054" y="1313440"/>
            <a:ext cx="2222192" cy="2612468"/>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#3</a:t>
            </a:r>
          </a:p>
          <a:p>
            <a:pPr algn="ctr"/>
            <a:r>
              <a:rPr lang="en-US" dirty="0"/>
              <a:t>Quality Questions</a:t>
            </a:r>
          </a:p>
        </p:txBody>
      </p:sp>
      <p:sp>
        <p:nvSpPr>
          <p:cNvPr id="3" name="Rectangle: Rounded Corners 2">
            <a:extLst>
              <a:ext uri="{FF2B5EF4-FFF2-40B4-BE49-F238E27FC236}">
                <a16:creationId xmlns:a16="http://schemas.microsoft.com/office/drawing/2014/main" id="{2457D279-3989-A243-DA77-DEF8369249D6}"/>
              </a:ext>
            </a:extLst>
          </p:cNvPr>
          <p:cNvSpPr/>
          <p:nvPr/>
        </p:nvSpPr>
        <p:spPr>
          <a:xfrm>
            <a:off x="3065584" y="1209077"/>
            <a:ext cx="8312329" cy="2821194"/>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rPr>
              <a:t>Scenario</a:t>
            </a:r>
          </a:p>
          <a:p>
            <a:pPr algn="ctr"/>
            <a:r>
              <a:rPr lang="en-US" sz="2200" dirty="0">
                <a:solidFill>
                  <a:schemeClr val="tx1"/>
                </a:solidFill>
              </a:rPr>
              <a:t>You have been asked to provide instruction to your unit on a new Army Regulation which requires all Soldiers in the Army Band to grow their hair out to achieve the “80’s Hair Band” look.  The briefing includes requirements on the type hair spray to be utilized and images depicting the most efficient styling processes to achieve the desire end state. </a:t>
            </a:r>
          </a:p>
        </p:txBody>
      </p:sp>
      <p:sp>
        <p:nvSpPr>
          <p:cNvPr id="5" name="Rectangle: Rounded Corners 4">
            <a:extLst>
              <a:ext uri="{FF2B5EF4-FFF2-40B4-BE49-F238E27FC236}">
                <a16:creationId xmlns:a16="http://schemas.microsoft.com/office/drawing/2014/main" id="{5C7E71CB-8958-ADAD-A421-0591B8212262}"/>
              </a:ext>
            </a:extLst>
          </p:cNvPr>
          <p:cNvSpPr/>
          <p:nvPr/>
        </p:nvSpPr>
        <p:spPr>
          <a:xfrm>
            <a:off x="1014045" y="4238326"/>
            <a:ext cx="10363868" cy="1925842"/>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sz="2400" dirty="0">
                <a:solidFill>
                  <a:schemeClr val="tx1"/>
                </a:solidFill>
              </a:rPr>
              <a:t>Identify an open-ended question to generate discussion within the briefing.</a:t>
            </a:r>
          </a:p>
          <a:p>
            <a:pPr marL="342900" indent="-342900">
              <a:buFont typeface="Arial" panose="020B0604020202020204" pitchFamily="34" charset="0"/>
              <a:buChar char="•"/>
            </a:pPr>
            <a:r>
              <a:rPr lang="en-US" sz="2400" dirty="0">
                <a:solidFill>
                  <a:schemeClr val="tx1"/>
                </a:solidFill>
              </a:rPr>
              <a:t>Create 1 learning objective you want your students to achieve. </a:t>
            </a:r>
          </a:p>
          <a:p>
            <a:pPr marL="342900" indent="-342900">
              <a:buFont typeface="Arial" panose="020B0604020202020204" pitchFamily="34" charset="0"/>
              <a:buChar char="•"/>
            </a:pPr>
            <a:r>
              <a:rPr lang="en-US" sz="2400" dirty="0">
                <a:solidFill>
                  <a:schemeClr val="tx1"/>
                </a:solidFill>
              </a:rPr>
              <a:t>Backwards plan a close ended question to ensure your audience has achieved the learning objective. </a:t>
            </a:r>
          </a:p>
          <a:p>
            <a:endParaRPr lang="en-US" sz="2400" dirty="0">
              <a:solidFill>
                <a:schemeClr val="tx1"/>
              </a:solidFill>
            </a:endParaRPr>
          </a:p>
        </p:txBody>
      </p:sp>
    </p:spTree>
    <p:extLst>
      <p:ext uri="{BB962C8B-B14F-4D97-AF65-F5344CB8AC3E}">
        <p14:creationId xmlns:p14="http://schemas.microsoft.com/office/powerpoint/2010/main" val="206988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#4 Efficient Instructions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D3A1E3-88ED-9694-72C8-07D775FF4D7F}"/>
              </a:ext>
            </a:extLst>
          </p:cNvPr>
          <p:cNvPicPr>
            <a:picLocks noChangeAspect="1"/>
          </p:cNvPicPr>
          <p:nvPr/>
        </p:nvPicPr>
        <p:blipFill>
          <a:blip r:embed="rId3"/>
          <a:stretch>
            <a:fillRect/>
          </a:stretch>
        </p:blipFill>
        <p:spPr>
          <a:xfrm>
            <a:off x="1364335" y="1330458"/>
            <a:ext cx="9219378" cy="2845004"/>
          </a:xfrm>
          <a:prstGeom prst="rect">
            <a:avLst/>
          </a:prstGeom>
        </p:spPr>
      </p:pic>
      <p:sp>
        <p:nvSpPr>
          <p:cNvPr id="3" name="Rectangle 2">
            <a:extLst>
              <a:ext uri="{FF2B5EF4-FFF2-40B4-BE49-F238E27FC236}">
                <a16:creationId xmlns:a16="http://schemas.microsoft.com/office/drawing/2014/main" id="{4F1AA03E-73EF-7C5B-6397-DF1DB9411975}"/>
              </a:ext>
            </a:extLst>
          </p:cNvPr>
          <p:cNvSpPr/>
          <p:nvPr/>
        </p:nvSpPr>
        <p:spPr>
          <a:xfrm>
            <a:off x="2650601" y="2611663"/>
            <a:ext cx="6875363" cy="1349011"/>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Efficient instructions for exercises are clear and concise directions resulting in participants’ understanding of the intent of the exercise, what actions they need to take, and how long they have to complete the work. </a:t>
            </a:r>
          </a:p>
        </p:txBody>
      </p:sp>
      <p:pic>
        <p:nvPicPr>
          <p:cNvPr id="11" name="Picture 10">
            <a:extLst>
              <a:ext uri="{FF2B5EF4-FFF2-40B4-BE49-F238E27FC236}">
                <a16:creationId xmlns:a16="http://schemas.microsoft.com/office/drawing/2014/main" id="{968B1455-5290-AEF9-8B87-F46EF1F6BF09}"/>
              </a:ext>
            </a:extLst>
          </p:cNvPr>
          <p:cNvPicPr>
            <a:picLocks noChangeAspect="1"/>
          </p:cNvPicPr>
          <p:nvPr/>
        </p:nvPicPr>
        <p:blipFill>
          <a:blip r:embed="rId4"/>
          <a:stretch>
            <a:fillRect/>
          </a:stretch>
        </p:blipFill>
        <p:spPr>
          <a:xfrm>
            <a:off x="5231208" y="923253"/>
            <a:ext cx="1819418" cy="1502272"/>
          </a:xfrm>
          <a:prstGeom prst="rect">
            <a:avLst/>
          </a:prstGeom>
        </p:spPr>
      </p:pic>
      <p:sp>
        <p:nvSpPr>
          <p:cNvPr id="12" name="TextBox 11">
            <a:extLst>
              <a:ext uri="{FF2B5EF4-FFF2-40B4-BE49-F238E27FC236}">
                <a16:creationId xmlns:a16="http://schemas.microsoft.com/office/drawing/2014/main" id="{6EBBB9BF-945E-017C-FFB8-19DA1ED794C7}"/>
              </a:ext>
            </a:extLst>
          </p:cNvPr>
          <p:cNvSpPr txBox="1"/>
          <p:nvPr/>
        </p:nvSpPr>
        <p:spPr>
          <a:xfrm>
            <a:off x="810357" y="4302505"/>
            <a:ext cx="11065397" cy="2308324"/>
          </a:xfrm>
          <a:prstGeom prst="rect">
            <a:avLst/>
          </a:prstGeom>
          <a:noFill/>
        </p:spPr>
        <p:txBody>
          <a:bodyPr wrap="square" rtlCol="0">
            <a:spAutoFit/>
          </a:bodyPr>
          <a:lstStyle/>
          <a:p>
            <a:pPr>
              <a:lnSpc>
                <a:spcPct val="100000"/>
              </a:lnSpc>
              <a:spcBef>
                <a:spcPts val="0"/>
              </a:spcBef>
              <a:spcAft>
                <a:spcPts val="600"/>
              </a:spcAft>
            </a:pPr>
            <a:r>
              <a:rPr lang="en-US" sz="2000" dirty="0"/>
              <a:t>Include timings in your instructions that helps participants understand how in-depth their discussions should be.</a:t>
            </a:r>
          </a:p>
          <a:p>
            <a:pPr lvl="1">
              <a:lnSpc>
                <a:spcPct val="100000"/>
              </a:lnSpc>
              <a:spcBef>
                <a:spcPts val="0"/>
              </a:spcBef>
              <a:spcAft>
                <a:spcPts val="1200"/>
              </a:spcAft>
            </a:pPr>
            <a:r>
              <a:rPr lang="en-US" sz="1800" dirty="0"/>
              <a:t>Provide time prompts such as “1 minute left” to keep the group on track during activities.</a:t>
            </a:r>
          </a:p>
          <a:p>
            <a:pPr>
              <a:lnSpc>
                <a:spcPct val="100000"/>
              </a:lnSpc>
              <a:spcBef>
                <a:spcPts val="0"/>
              </a:spcBef>
              <a:spcAft>
                <a:spcPts val="1200"/>
              </a:spcAft>
            </a:pPr>
            <a:r>
              <a:rPr lang="en-US" sz="2000" dirty="0"/>
              <a:t>Demonstrate lengthy instructions by role playing with another individual.</a:t>
            </a:r>
          </a:p>
          <a:p>
            <a:pPr lvl="1">
              <a:lnSpc>
                <a:spcPct val="100000"/>
              </a:lnSpc>
              <a:spcBef>
                <a:spcPts val="0"/>
              </a:spcBef>
              <a:spcAft>
                <a:spcPts val="600"/>
              </a:spcAft>
            </a:pPr>
            <a:r>
              <a:rPr lang="en-US" sz="1800" dirty="0"/>
              <a:t>This approach is more engaging than verbally reciting directions. </a:t>
            </a:r>
          </a:p>
          <a:p>
            <a:pPr lvl="1">
              <a:lnSpc>
                <a:spcPct val="100000"/>
              </a:lnSpc>
              <a:spcBef>
                <a:spcPts val="0"/>
              </a:spcBef>
              <a:spcAft>
                <a:spcPts val="600"/>
              </a:spcAft>
            </a:pPr>
            <a:r>
              <a:rPr lang="en-US" sz="1800" dirty="0"/>
              <a:t>End with exactly what students need to do to get started (instruction #1).</a:t>
            </a:r>
            <a:endParaRPr lang="en-US" dirty="0"/>
          </a:p>
        </p:txBody>
      </p:sp>
    </p:spTree>
    <p:extLst>
      <p:ext uri="{BB962C8B-B14F-4D97-AF65-F5344CB8AC3E}">
        <p14:creationId xmlns:p14="http://schemas.microsoft.com/office/powerpoint/2010/main" val="299170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Practical Exercise: Efficient Instructions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6C0B382-1075-2DE2-4249-D18E08462CAA}"/>
              </a:ext>
            </a:extLst>
          </p:cNvPr>
          <p:cNvSpPr/>
          <p:nvPr/>
        </p:nvSpPr>
        <p:spPr>
          <a:xfrm>
            <a:off x="683054" y="1566612"/>
            <a:ext cx="2222192" cy="2612468"/>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#4</a:t>
            </a:r>
          </a:p>
          <a:p>
            <a:pPr algn="ctr"/>
            <a:r>
              <a:rPr lang="en-US" dirty="0"/>
              <a:t>Efficient Instructions</a:t>
            </a:r>
          </a:p>
        </p:txBody>
      </p:sp>
      <p:sp>
        <p:nvSpPr>
          <p:cNvPr id="3" name="Rectangle: Rounded Corners 2">
            <a:extLst>
              <a:ext uri="{FF2B5EF4-FFF2-40B4-BE49-F238E27FC236}">
                <a16:creationId xmlns:a16="http://schemas.microsoft.com/office/drawing/2014/main" id="{2457D279-3989-A243-DA77-DEF8369249D6}"/>
              </a:ext>
            </a:extLst>
          </p:cNvPr>
          <p:cNvSpPr/>
          <p:nvPr/>
        </p:nvSpPr>
        <p:spPr>
          <a:xfrm>
            <a:off x="3196617" y="1462249"/>
            <a:ext cx="8312329" cy="2821194"/>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rPr>
              <a:t>Scenario</a:t>
            </a:r>
          </a:p>
          <a:p>
            <a:pPr algn="ctr"/>
            <a:r>
              <a:rPr lang="en-US" sz="2000" dirty="0">
                <a:solidFill>
                  <a:schemeClr val="tx1"/>
                </a:solidFill>
              </a:rPr>
              <a:t>You have been asked to provide a briefing to your unit on required completion of the Azimuth (formally known as GAT).   You want the entire class to break down into teams of 3-5 PAX, complete the 4 discussion questions provided to them and elect a team leader who will provide a summary of the small group responses to the larger group.  You have allowed 5 minutes for small group discussion.</a:t>
            </a:r>
          </a:p>
        </p:txBody>
      </p:sp>
      <p:sp>
        <p:nvSpPr>
          <p:cNvPr id="5" name="Rectangle: Rounded Corners 4">
            <a:extLst>
              <a:ext uri="{FF2B5EF4-FFF2-40B4-BE49-F238E27FC236}">
                <a16:creationId xmlns:a16="http://schemas.microsoft.com/office/drawing/2014/main" id="{5C7E71CB-8958-ADAD-A421-0591B8212262}"/>
              </a:ext>
            </a:extLst>
          </p:cNvPr>
          <p:cNvSpPr/>
          <p:nvPr/>
        </p:nvSpPr>
        <p:spPr>
          <a:xfrm>
            <a:off x="1161122" y="4640978"/>
            <a:ext cx="10363868" cy="1522755"/>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Practice providing efficient instructions based upon the scenario description.</a:t>
            </a:r>
          </a:p>
          <a:p>
            <a:endParaRPr lang="en-US" sz="2400" dirty="0">
              <a:solidFill>
                <a:schemeClr val="tx1"/>
              </a:solidFill>
            </a:endParaRPr>
          </a:p>
          <a:p>
            <a:r>
              <a:rPr lang="en-US" sz="2400" dirty="0">
                <a:solidFill>
                  <a:schemeClr val="tx1"/>
                </a:solidFill>
              </a:rPr>
              <a:t>Be prepared to discuss what went well and what you would like to improve upon.</a:t>
            </a:r>
          </a:p>
          <a:p>
            <a:endParaRPr lang="en-US" sz="2400" dirty="0">
              <a:solidFill>
                <a:schemeClr val="tx1"/>
              </a:solidFill>
            </a:endParaRPr>
          </a:p>
        </p:txBody>
      </p:sp>
    </p:spTree>
    <p:extLst>
      <p:ext uri="{BB962C8B-B14F-4D97-AF65-F5344CB8AC3E}">
        <p14:creationId xmlns:p14="http://schemas.microsoft.com/office/powerpoint/2010/main" val="28110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#5 Conducting Effective Discussions</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D3A1E3-88ED-9694-72C8-07D775FF4D7F}"/>
              </a:ext>
            </a:extLst>
          </p:cNvPr>
          <p:cNvPicPr>
            <a:picLocks noChangeAspect="1"/>
          </p:cNvPicPr>
          <p:nvPr/>
        </p:nvPicPr>
        <p:blipFill>
          <a:blip r:embed="rId3"/>
          <a:stretch>
            <a:fillRect/>
          </a:stretch>
        </p:blipFill>
        <p:spPr>
          <a:xfrm>
            <a:off x="1364335" y="1330458"/>
            <a:ext cx="9219378" cy="2845004"/>
          </a:xfrm>
          <a:prstGeom prst="rect">
            <a:avLst/>
          </a:prstGeom>
        </p:spPr>
      </p:pic>
      <p:sp>
        <p:nvSpPr>
          <p:cNvPr id="3" name="Rectangle 2">
            <a:extLst>
              <a:ext uri="{FF2B5EF4-FFF2-40B4-BE49-F238E27FC236}">
                <a16:creationId xmlns:a16="http://schemas.microsoft.com/office/drawing/2014/main" id="{4F1AA03E-73EF-7C5B-6397-DF1DB9411975}"/>
              </a:ext>
            </a:extLst>
          </p:cNvPr>
          <p:cNvSpPr/>
          <p:nvPr/>
        </p:nvSpPr>
        <p:spPr>
          <a:xfrm>
            <a:off x="2650601" y="2611663"/>
            <a:ext cx="6875363" cy="1349011"/>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i="1" dirty="0">
                <a:solidFill>
                  <a:schemeClr val="tx1"/>
                </a:solidFill>
              </a:rPr>
              <a:t>Discussions can sometimes get off track. It is important to be purposeful when leading a conversation about a particular topic or activity.</a:t>
            </a:r>
          </a:p>
        </p:txBody>
      </p:sp>
      <p:sp>
        <p:nvSpPr>
          <p:cNvPr id="12" name="TextBox 11">
            <a:extLst>
              <a:ext uri="{FF2B5EF4-FFF2-40B4-BE49-F238E27FC236}">
                <a16:creationId xmlns:a16="http://schemas.microsoft.com/office/drawing/2014/main" id="{6EBBB9BF-945E-017C-FFB8-19DA1ED794C7}"/>
              </a:ext>
            </a:extLst>
          </p:cNvPr>
          <p:cNvSpPr txBox="1"/>
          <p:nvPr/>
        </p:nvSpPr>
        <p:spPr>
          <a:xfrm>
            <a:off x="1364335" y="4302505"/>
            <a:ext cx="8662759" cy="1554272"/>
          </a:xfrm>
          <a:prstGeom prst="rect">
            <a:avLst/>
          </a:prstGeom>
          <a:noFill/>
        </p:spPr>
        <p:txBody>
          <a:bodyPr wrap="square" rtlCol="0">
            <a:spAutoFit/>
          </a:bodyPr>
          <a:lstStyle/>
          <a:p>
            <a:pPr>
              <a:lnSpc>
                <a:spcPct val="100000"/>
              </a:lnSpc>
              <a:spcBef>
                <a:spcPts val="0"/>
              </a:spcBef>
              <a:spcAft>
                <a:spcPts val="600"/>
              </a:spcAft>
            </a:pPr>
            <a:r>
              <a:rPr lang="en-US" sz="2000" b="1" dirty="0"/>
              <a:t>Elements of an Effective Discussion</a:t>
            </a:r>
            <a:r>
              <a:rPr lang="en-US" sz="2000" dirty="0"/>
              <a:t>: </a:t>
            </a:r>
          </a:p>
          <a:p>
            <a:pPr marL="342900" indent="-342900">
              <a:lnSpc>
                <a:spcPct val="100000"/>
              </a:lnSpc>
              <a:spcBef>
                <a:spcPts val="0"/>
              </a:spcBef>
              <a:spcAft>
                <a:spcPts val="600"/>
              </a:spcAft>
              <a:buFont typeface="Arial" panose="020B0604020202020204" pitchFamily="34" charset="0"/>
              <a:buChar char="•"/>
            </a:pPr>
            <a:r>
              <a:rPr lang="en-US" sz="2000" dirty="0"/>
              <a:t>Learner-centric</a:t>
            </a:r>
          </a:p>
          <a:p>
            <a:pPr marL="342900" indent="-342900">
              <a:lnSpc>
                <a:spcPct val="100000"/>
              </a:lnSpc>
              <a:spcBef>
                <a:spcPts val="0"/>
              </a:spcBef>
              <a:spcAft>
                <a:spcPts val="600"/>
              </a:spcAft>
              <a:buFont typeface="Arial" panose="020B0604020202020204" pitchFamily="34" charset="0"/>
              <a:buChar char="•"/>
            </a:pPr>
            <a:r>
              <a:rPr lang="en-US" sz="2000" dirty="0"/>
              <a:t>Keep the conversation moving </a:t>
            </a:r>
          </a:p>
          <a:p>
            <a:pPr marL="342900" indent="-342900">
              <a:lnSpc>
                <a:spcPct val="100000"/>
              </a:lnSpc>
              <a:spcBef>
                <a:spcPts val="0"/>
              </a:spcBef>
              <a:spcAft>
                <a:spcPts val="600"/>
              </a:spcAft>
              <a:buFont typeface="Arial" panose="020B0604020202020204" pitchFamily="34" charset="0"/>
              <a:buChar char="•"/>
            </a:pPr>
            <a:r>
              <a:rPr lang="en-US" sz="2000" dirty="0"/>
              <a:t>Summarize the discussion</a:t>
            </a:r>
          </a:p>
        </p:txBody>
      </p:sp>
      <p:pic>
        <p:nvPicPr>
          <p:cNvPr id="9" name="Picture 8">
            <a:extLst>
              <a:ext uri="{FF2B5EF4-FFF2-40B4-BE49-F238E27FC236}">
                <a16:creationId xmlns:a16="http://schemas.microsoft.com/office/drawing/2014/main" id="{9ACC1576-23BF-C696-F246-6C7EEEC42A78}"/>
              </a:ext>
            </a:extLst>
          </p:cNvPr>
          <p:cNvPicPr>
            <a:picLocks noChangeAspect="1"/>
          </p:cNvPicPr>
          <p:nvPr/>
        </p:nvPicPr>
        <p:blipFill>
          <a:blip r:embed="rId4"/>
          <a:stretch>
            <a:fillRect/>
          </a:stretch>
        </p:blipFill>
        <p:spPr>
          <a:xfrm>
            <a:off x="5076610" y="792751"/>
            <a:ext cx="2128614" cy="1637395"/>
          </a:xfrm>
          <a:prstGeom prst="rect">
            <a:avLst/>
          </a:prstGeom>
        </p:spPr>
      </p:pic>
    </p:spTree>
    <p:extLst>
      <p:ext uri="{BB962C8B-B14F-4D97-AF65-F5344CB8AC3E}">
        <p14:creationId xmlns:p14="http://schemas.microsoft.com/office/powerpoint/2010/main" val="3736222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Practical Exercise: </a:t>
            </a:r>
            <a:r>
              <a:rPr lang="en-US" sz="2800" b="1" dirty="0">
                <a:solidFill>
                  <a:srgbClr val="44546A">
                    <a:lumMod val="50000"/>
                  </a:srgbClr>
                </a:solidFill>
                <a:latin typeface="Calibri" panose="020F0502020204030204"/>
              </a:rPr>
              <a:t>Conducting Effective Discussions</a:t>
            </a: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6C0B382-1075-2DE2-4249-D18E08462CAA}"/>
              </a:ext>
            </a:extLst>
          </p:cNvPr>
          <p:cNvSpPr/>
          <p:nvPr/>
        </p:nvSpPr>
        <p:spPr>
          <a:xfrm>
            <a:off x="740927" y="969726"/>
            <a:ext cx="2164319" cy="2355676"/>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#5</a:t>
            </a:r>
          </a:p>
          <a:p>
            <a:pPr algn="ctr"/>
            <a:r>
              <a:rPr lang="en-US" sz="2400" dirty="0"/>
              <a:t>Conducting Effective Discussion</a:t>
            </a:r>
          </a:p>
        </p:txBody>
      </p:sp>
      <p:sp>
        <p:nvSpPr>
          <p:cNvPr id="3" name="Rectangle: Rounded Corners 2">
            <a:extLst>
              <a:ext uri="{FF2B5EF4-FFF2-40B4-BE49-F238E27FC236}">
                <a16:creationId xmlns:a16="http://schemas.microsoft.com/office/drawing/2014/main" id="{2457D279-3989-A243-DA77-DEF8369249D6}"/>
              </a:ext>
            </a:extLst>
          </p:cNvPr>
          <p:cNvSpPr/>
          <p:nvPr/>
        </p:nvSpPr>
        <p:spPr>
          <a:xfrm>
            <a:off x="3065585" y="987994"/>
            <a:ext cx="8024446" cy="2355677"/>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Scenario</a:t>
            </a:r>
          </a:p>
          <a:p>
            <a:pPr algn="ctr"/>
            <a:r>
              <a:rPr lang="en-US" sz="2200" dirty="0">
                <a:solidFill>
                  <a:schemeClr val="tx1"/>
                </a:solidFill>
              </a:rPr>
              <a:t>You are facilitating a safety brief which is inclusive of demonstrating the Army’s 22 required steps for opening a door.  </a:t>
            </a:r>
          </a:p>
          <a:p>
            <a:pPr algn="ctr"/>
            <a:r>
              <a:rPr lang="en-US" sz="2200" dirty="0">
                <a:solidFill>
                  <a:schemeClr val="tx1"/>
                </a:solidFill>
              </a:rPr>
              <a:t>As the facilitator of the safety brief, you are just about to start large group discussion, including AAR comments, on the practical demonstration of the 22 steps. </a:t>
            </a:r>
            <a:endParaRPr lang="en-US" dirty="0">
              <a:solidFill>
                <a:schemeClr val="tx1"/>
              </a:solidFill>
            </a:endParaRPr>
          </a:p>
        </p:txBody>
      </p:sp>
      <p:sp>
        <p:nvSpPr>
          <p:cNvPr id="5" name="Rectangle: Rounded Corners 4">
            <a:extLst>
              <a:ext uri="{FF2B5EF4-FFF2-40B4-BE49-F238E27FC236}">
                <a16:creationId xmlns:a16="http://schemas.microsoft.com/office/drawing/2014/main" id="{5C7E71CB-8958-ADAD-A421-0591B8212262}"/>
              </a:ext>
            </a:extLst>
          </p:cNvPr>
          <p:cNvSpPr/>
          <p:nvPr/>
        </p:nvSpPr>
        <p:spPr>
          <a:xfrm>
            <a:off x="926122" y="3610664"/>
            <a:ext cx="10163909" cy="2992648"/>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Independently identify 2 opening questions you could ask to start the discussion (not a small group exercise). </a:t>
            </a:r>
          </a:p>
          <a:p>
            <a:endParaRPr lang="en-US" sz="2400" dirty="0">
              <a:solidFill>
                <a:schemeClr val="tx1"/>
              </a:solidFill>
            </a:endParaRPr>
          </a:p>
          <a:p>
            <a:r>
              <a:rPr lang="en-US" sz="2400" dirty="0">
                <a:solidFill>
                  <a:schemeClr val="tx1"/>
                </a:solidFill>
              </a:rPr>
              <a:t>Be prepared to discuss your questions.</a:t>
            </a:r>
          </a:p>
          <a:p>
            <a:r>
              <a:rPr lang="en-US" sz="2400" dirty="0">
                <a:solidFill>
                  <a:schemeClr val="tx1"/>
                </a:solidFill>
              </a:rPr>
              <a:t>	</a:t>
            </a:r>
            <a:r>
              <a:rPr lang="en-US" dirty="0">
                <a:solidFill>
                  <a:schemeClr val="tx1"/>
                </a:solidFill>
              </a:rPr>
              <a:t>Why you chose the questions you did.</a:t>
            </a:r>
          </a:p>
          <a:p>
            <a:r>
              <a:rPr lang="en-US" dirty="0">
                <a:solidFill>
                  <a:schemeClr val="tx1"/>
                </a:solidFill>
              </a:rPr>
              <a:t>	What responses were you hoping to illicit because of asking the questions you developed. </a:t>
            </a:r>
          </a:p>
          <a:p>
            <a:r>
              <a:rPr lang="en-US" sz="2400" dirty="0">
                <a:solidFill>
                  <a:schemeClr val="tx1"/>
                </a:solidFill>
              </a:rPr>
              <a:t>	</a:t>
            </a:r>
          </a:p>
        </p:txBody>
      </p:sp>
    </p:spTree>
    <p:extLst>
      <p:ext uri="{BB962C8B-B14F-4D97-AF65-F5344CB8AC3E}">
        <p14:creationId xmlns:p14="http://schemas.microsoft.com/office/powerpoint/2010/main" val="155783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#6 Handling Challenges Effectively</a:t>
            </a:r>
            <a:r>
              <a:rPr lang="en-US" sz="2800" b="1" dirty="0">
                <a:solidFill>
                  <a:srgbClr val="44546A">
                    <a:lumMod val="50000"/>
                  </a:srgbClr>
                </a:solidFill>
                <a:latin typeface="Calibri" panose="020F0502020204030204"/>
              </a:rPr>
              <a:t> </a:t>
            </a: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9D3A1E3-88ED-9694-72C8-07D775FF4D7F}"/>
              </a:ext>
            </a:extLst>
          </p:cNvPr>
          <p:cNvPicPr>
            <a:picLocks noChangeAspect="1"/>
          </p:cNvPicPr>
          <p:nvPr/>
        </p:nvPicPr>
        <p:blipFill>
          <a:blip r:embed="rId3"/>
          <a:stretch>
            <a:fillRect/>
          </a:stretch>
        </p:blipFill>
        <p:spPr>
          <a:xfrm>
            <a:off x="1364335" y="1080117"/>
            <a:ext cx="9219378" cy="2845004"/>
          </a:xfrm>
          <a:prstGeom prst="rect">
            <a:avLst/>
          </a:prstGeom>
        </p:spPr>
      </p:pic>
      <p:sp>
        <p:nvSpPr>
          <p:cNvPr id="3" name="Rectangle 2">
            <a:extLst>
              <a:ext uri="{FF2B5EF4-FFF2-40B4-BE49-F238E27FC236}">
                <a16:creationId xmlns:a16="http://schemas.microsoft.com/office/drawing/2014/main" id="{4F1AA03E-73EF-7C5B-6397-DF1DB9411975}"/>
              </a:ext>
            </a:extLst>
          </p:cNvPr>
          <p:cNvSpPr/>
          <p:nvPr/>
        </p:nvSpPr>
        <p:spPr>
          <a:xfrm>
            <a:off x="2658318" y="2293403"/>
            <a:ext cx="6875363" cy="1349011"/>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There can be many challenges that occur when teaching a class.  Having strategies in handling challenges that are likely to arise can help you be more prepared. </a:t>
            </a:r>
          </a:p>
        </p:txBody>
      </p:sp>
      <p:sp>
        <p:nvSpPr>
          <p:cNvPr id="12" name="TextBox 11">
            <a:extLst>
              <a:ext uri="{FF2B5EF4-FFF2-40B4-BE49-F238E27FC236}">
                <a16:creationId xmlns:a16="http://schemas.microsoft.com/office/drawing/2014/main" id="{6EBBB9BF-945E-017C-FFB8-19DA1ED794C7}"/>
              </a:ext>
            </a:extLst>
          </p:cNvPr>
          <p:cNvSpPr txBox="1"/>
          <p:nvPr/>
        </p:nvSpPr>
        <p:spPr>
          <a:xfrm>
            <a:off x="810357" y="3967617"/>
            <a:ext cx="11065397" cy="2708434"/>
          </a:xfrm>
          <a:prstGeom prst="rect">
            <a:avLst/>
          </a:prstGeom>
          <a:noFill/>
        </p:spPr>
        <p:txBody>
          <a:bodyPr wrap="square" rtlCol="0">
            <a:spAutoFit/>
          </a:bodyPr>
          <a:lstStyle/>
          <a:p>
            <a:pPr>
              <a:lnSpc>
                <a:spcPct val="100000"/>
              </a:lnSpc>
              <a:spcBef>
                <a:spcPts val="0"/>
              </a:spcBef>
              <a:spcAft>
                <a:spcPts val="600"/>
              </a:spcAft>
            </a:pPr>
            <a:r>
              <a:rPr lang="en-US" sz="2000" dirty="0"/>
              <a:t>Handling difficult questions:</a:t>
            </a:r>
          </a:p>
          <a:p>
            <a:pPr marL="342900" indent="-342900">
              <a:lnSpc>
                <a:spcPct val="100000"/>
              </a:lnSpc>
              <a:spcBef>
                <a:spcPts val="0"/>
              </a:spcBef>
              <a:spcAft>
                <a:spcPts val="600"/>
              </a:spcAft>
              <a:buFont typeface="Arial" panose="020B0604020202020204" pitchFamily="34" charset="0"/>
              <a:buChar char="•"/>
            </a:pPr>
            <a:r>
              <a:rPr lang="en-US" sz="2000" dirty="0"/>
              <a:t>Prompt the group to brainstorm ideas.</a:t>
            </a:r>
          </a:p>
          <a:p>
            <a:pPr marL="342900" indent="-342900">
              <a:lnSpc>
                <a:spcPct val="100000"/>
              </a:lnSpc>
              <a:spcBef>
                <a:spcPts val="0"/>
              </a:spcBef>
              <a:spcAft>
                <a:spcPts val="600"/>
              </a:spcAft>
              <a:buFont typeface="Arial" panose="020B0604020202020204" pitchFamily="34" charset="0"/>
              <a:buChar char="•"/>
            </a:pPr>
            <a:r>
              <a:rPr lang="en-US" sz="2000" dirty="0"/>
              <a:t>It’s okay to say you don’t know; make sure to follow up later.</a:t>
            </a:r>
          </a:p>
          <a:p>
            <a:pPr>
              <a:lnSpc>
                <a:spcPct val="100000"/>
              </a:lnSpc>
              <a:spcBef>
                <a:spcPts val="0"/>
              </a:spcBef>
              <a:spcAft>
                <a:spcPts val="600"/>
              </a:spcAft>
            </a:pPr>
            <a:r>
              <a:rPr lang="en-US" sz="2000" dirty="0"/>
              <a:t>Managing challenging participants (quiet, confrontational, oversharing): </a:t>
            </a:r>
          </a:p>
          <a:p>
            <a:pPr marL="342900" indent="-342900">
              <a:lnSpc>
                <a:spcPct val="100000"/>
              </a:lnSpc>
              <a:spcBef>
                <a:spcPts val="0"/>
              </a:spcBef>
              <a:spcAft>
                <a:spcPts val="600"/>
              </a:spcAft>
              <a:buFont typeface="Arial" panose="020B0604020202020204" pitchFamily="34" charset="0"/>
              <a:buChar char="•"/>
            </a:pPr>
            <a:r>
              <a:rPr lang="en-US" sz="2000" dirty="0"/>
              <a:t>Encourage strategies such as Think-Pair-Share and the parking lot.</a:t>
            </a:r>
          </a:p>
          <a:p>
            <a:pPr marL="342900" indent="-342900">
              <a:lnSpc>
                <a:spcPct val="100000"/>
              </a:lnSpc>
              <a:spcBef>
                <a:spcPts val="0"/>
              </a:spcBef>
              <a:spcAft>
                <a:spcPts val="600"/>
              </a:spcAft>
              <a:buFont typeface="Arial" panose="020B0604020202020204" pitchFamily="34" charset="0"/>
              <a:buChar char="•"/>
            </a:pPr>
            <a:r>
              <a:rPr lang="en-US" sz="2000" dirty="0"/>
              <a:t>Establish ground rules to manage expectations and protect privacy.</a:t>
            </a:r>
          </a:p>
          <a:p>
            <a:pPr marL="342900" indent="-342900">
              <a:lnSpc>
                <a:spcPct val="100000"/>
              </a:lnSpc>
              <a:spcBef>
                <a:spcPts val="0"/>
              </a:spcBef>
              <a:spcAft>
                <a:spcPts val="600"/>
              </a:spcAft>
              <a:buFont typeface="Arial" panose="020B0604020202020204" pitchFamily="34" charset="0"/>
              <a:buChar char="•"/>
            </a:pPr>
            <a:r>
              <a:rPr lang="en-US" sz="2000" dirty="0"/>
              <a:t>Acknowledge the response but ask for others’ responses.</a:t>
            </a:r>
          </a:p>
        </p:txBody>
      </p:sp>
      <p:pic>
        <p:nvPicPr>
          <p:cNvPr id="13" name="Picture 12">
            <a:extLst>
              <a:ext uri="{FF2B5EF4-FFF2-40B4-BE49-F238E27FC236}">
                <a16:creationId xmlns:a16="http://schemas.microsoft.com/office/drawing/2014/main" id="{30C6BD65-EEDB-6D87-4BF5-650008EC74A4}"/>
              </a:ext>
            </a:extLst>
          </p:cNvPr>
          <p:cNvPicPr>
            <a:picLocks noChangeAspect="1"/>
          </p:cNvPicPr>
          <p:nvPr/>
        </p:nvPicPr>
        <p:blipFill>
          <a:blip r:embed="rId4"/>
          <a:stretch>
            <a:fillRect/>
          </a:stretch>
        </p:blipFill>
        <p:spPr>
          <a:xfrm>
            <a:off x="4943474" y="885863"/>
            <a:ext cx="2305051" cy="1180983"/>
          </a:xfrm>
          <a:prstGeom prst="rect">
            <a:avLst/>
          </a:prstGeom>
        </p:spPr>
      </p:pic>
    </p:spTree>
    <p:extLst>
      <p:ext uri="{BB962C8B-B14F-4D97-AF65-F5344CB8AC3E}">
        <p14:creationId xmlns:p14="http://schemas.microsoft.com/office/powerpoint/2010/main" val="397905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Practical Exercise: Handling Challenges Effectively</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6C0B382-1075-2DE2-4249-D18E08462CAA}"/>
              </a:ext>
            </a:extLst>
          </p:cNvPr>
          <p:cNvSpPr/>
          <p:nvPr/>
        </p:nvSpPr>
        <p:spPr>
          <a:xfrm>
            <a:off x="623361" y="1287212"/>
            <a:ext cx="2164319" cy="2355676"/>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#6</a:t>
            </a:r>
          </a:p>
          <a:p>
            <a:pPr algn="ctr"/>
            <a:r>
              <a:rPr lang="en-US" sz="2400" dirty="0"/>
              <a:t>Handling Challenges Effectively</a:t>
            </a:r>
          </a:p>
        </p:txBody>
      </p:sp>
      <p:sp>
        <p:nvSpPr>
          <p:cNvPr id="3" name="Rectangle: Rounded Corners 2">
            <a:extLst>
              <a:ext uri="{FF2B5EF4-FFF2-40B4-BE49-F238E27FC236}">
                <a16:creationId xmlns:a16="http://schemas.microsoft.com/office/drawing/2014/main" id="{2457D279-3989-A243-DA77-DEF8369249D6}"/>
              </a:ext>
            </a:extLst>
          </p:cNvPr>
          <p:cNvSpPr/>
          <p:nvPr/>
        </p:nvSpPr>
        <p:spPr>
          <a:xfrm>
            <a:off x="3065585" y="987994"/>
            <a:ext cx="8024446" cy="2844020"/>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rPr>
              <a:t>Scenario</a:t>
            </a:r>
          </a:p>
          <a:p>
            <a:pPr algn="ctr"/>
            <a:r>
              <a:rPr lang="en-US" sz="2000" dirty="0">
                <a:solidFill>
                  <a:schemeClr val="tx1"/>
                </a:solidFill>
              </a:rPr>
              <a:t>SGT Snuffy is facilitating an annual brief on the three steps of Ask, Care, Escort (ACE) Suicide Prevention.  Unknown to SGT Snuffy, one of the Soldier students is a is a trained clinical counselor.  This Soldier has dominated the group discussion, provided clinical diagnosis, therapeutic techniques, and personal stories resulting in a much deeper dive into mental health treatment then the ACE learning objectives called for; and the 30-minute brief has been turned into an hour. </a:t>
            </a:r>
          </a:p>
        </p:txBody>
      </p:sp>
      <p:sp>
        <p:nvSpPr>
          <p:cNvPr id="5" name="Rectangle: Rounded Corners 4">
            <a:extLst>
              <a:ext uri="{FF2B5EF4-FFF2-40B4-BE49-F238E27FC236}">
                <a16:creationId xmlns:a16="http://schemas.microsoft.com/office/drawing/2014/main" id="{5C7E71CB-8958-ADAD-A421-0591B8212262}"/>
              </a:ext>
            </a:extLst>
          </p:cNvPr>
          <p:cNvSpPr/>
          <p:nvPr/>
        </p:nvSpPr>
        <p:spPr>
          <a:xfrm>
            <a:off x="623361" y="4117275"/>
            <a:ext cx="10599510" cy="2355676"/>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Break into small teams to identify how SGT Snuffy could more effectively manage the challenges presented above, thus resulting in: </a:t>
            </a:r>
          </a:p>
          <a:p>
            <a:pPr marL="800100" lvl="1" indent="-342900">
              <a:buFont typeface="Arial" panose="020B0604020202020204" pitchFamily="34" charset="0"/>
              <a:buChar char="•"/>
            </a:pPr>
            <a:r>
              <a:rPr lang="en-US" dirty="0">
                <a:solidFill>
                  <a:schemeClr val="tx1"/>
                </a:solidFill>
              </a:rPr>
              <a:t>Meeting the learning objectives of ACE.</a:t>
            </a:r>
          </a:p>
          <a:p>
            <a:pPr marL="800100" lvl="1" indent="-342900">
              <a:buFont typeface="Arial" panose="020B0604020202020204" pitchFamily="34" charset="0"/>
              <a:buChar char="•"/>
            </a:pPr>
            <a:r>
              <a:rPr lang="en-US" dirty="0">
                <a:solidFill>
                  <a:schemeClr val="tx1"/>
                </a:solidFill>
              </a:rPr>
              <a:t>Staying within identified time frames.</a:t>
            </a:r>
          </a:p>
          <a:p>
            <a:endParaRPr lang="en-US" sz="2400" dirty="0">
              <a:solidFill>
                <a:schemeClr val="tx1"/>
              </a:solidFill>
            </a:endParaRPr>
          </a:p>
          <a:p>
            <a:r>
              <a:rPr lang="en-US" sz="2400" dirty="0">
                <a:solidFill>
                  <a:schemeClr val="tx1"/>
                </a:solidFill>
              </a:rPr>
              <a:t>Be prepared to discuss your brainstorming ideas with the larger group.</a:t>
            </a:r>
          </a:p>
          <a:p>
            <a:r>
              <a:rPr lang="en-US" sz="2400" dirty="0">
                <a:solidFill>
                  <a:schemeClr val="tx1"/>
                </a:solidFill>
              </a:rPr>
              <a:t>	</a:t>
            </a:r>
            <a:r>
              <a:rPr lang="en-US" dirty="0">
                <a:solidFill>
                  <a:schemeClr val="tx1"/>
                </a:solidFill>
              </a:rPr>
              <a:t> </a:t>
            </a:r>
          </a:p>
          <a:p>
            <a:r>
              <a:rPr lang="en-US" sz="2400" dirty="0">
                <a:solidFill>
                  <a:schemeClr val="tx1"/>
                </a:solidFill>
              </a:rPr>
              <a:t>	</a:t>
            </a:r>
          </a:p>
        </p:txBody>
      </p:sp>
    </p:spTree>
    <p:extLst>
      <p:ext uri="{BB962C8B-B14F-4D97-AF65-F5344CB8AC3E}">
        <p14:creationId xmlns:p14="http://schemas.microsoft.com/office/powerpoint/2010/main" val="3260973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2F1FD4-3956-B636-0E20-9260B39D6DFD}"/>
              </a:ext>
            </a:extLst>
          </p:cNvPr>
          <p:cNvSpPr txBox="1"/>
          <p:nvPr/>
        </p:nvSpPr>
        <p:spPr>
          <a:xfrm>
            <a:off x="3670994" y="1690259"/>
            <a:ext cx="4850011" cy="2949525"/>
          </a:xfrm>
          <a:prstGeom prst="rect">
            <a:avLst/>
          </a:prstGeom>
          <a:noFill/>
        </p:spPr>
        <p:txBody>
          <a:bodyPr wrap="square" rtlCol="0">
            <a:spAutoFit/>
          </a:bodyPr>
          <a:lstStyle/>
          <a:p>
            <a:pPr marL="0" indent="0" algn="ctr">
              <a:spcAft>
                <a:spcPts val="1000"/>
              </a:spcAft>
              <a:buNone/>
            </a:pPr>
            <a:r>
              <a:rPr lang="en-US" sz="2400" dirty="0">
                <a:cs typeface="Calibri"/>
              </a:rPr>
              <a:t>Bridging</a:t>
            </a:r>
          </a:p>
          <a:p>
            <a:pPr marL="0" indent="0" algn="ctr">
              <a:spcAft>
                <a:spcPts val="1000"/>
              </a:spcAft>
              <a:buNone/>
            </a:pPr>
            <a:r>
              <a:rPr lang="en-US" sz="2400" dirty="0">
                <a:cs typeface="Calibri"/>
              </a:rPr>
              <a:t>Think-Pair-Share</a:t>
            </a:r>
          </a:p>
          <a:p>
            <a:pPr marL="0" indent="0" algn="ctr">
              <a:spcAft>
                <a:spcPts val="1000"/>
              </a:spcAft>
              <a:buNone/>
            </a:pPr>
            <a:r>
              <a:rPr lang="en-US" sz="2400" dirty="0">
                <a:cs typeface="Calibri"/>
              </a:rPr>
              <a:t>Asking Quality Questions</a:t>
            </a:r>
          </a:p>
          <a:p>
            <a:pPr marL="0" indent="0" algn="ctr">
              <a:spcAft>
                <a:spcPts val="1000"/>
              </a:spcAft>
              <a:buNone/>
            </a:pPr>
            <a:r>
              <a:rPr lang="en-US" sz="2400" dirty="0">
                <a:cs typeface="Calibri"/>
              </a:rPr>
              <a:t>Efficient Instructions</a:t>
            </a:r>
          </a:p>
          <a:p>
            <a:pPr marL="0" indent="0" algn="ctr">
              <a:spcAft>
                <a:spcPts val="1000"/>
              </a:spcAft>
              <a:buNone/>
            </a:pPr>
            <a:r>
              <a:rPr lang="en-US" sz="2400" dirty="0">
                <a:cs typeface="Calibri"/>
              </a:rPr>
              <a:t>Conducting Effective Discussions</a:t>
            </a:r>
          </a:p>
          <a:p>
            <a:pPr marL="0" indent="0" algn="ctr">
              <a:spcAft>
                <a:spcPts val="1000"/>
              </a:spcAft>
              <a:buNone/>
            </a:pPr>
            <a:r>
              <a:rPr lang="en-US" sz="2400" dirty="0">
                <a:cs typeface="Calibri"/>
              </a:rPr>
              <a:t>Handling Challenges Effectively</a:t>
            </a:r>
            <a:endParaRPr lang="en-US" sz="2400" dirty="0"/>
          </a:p>
        </p:txBody>
      </p:sp>
      <p:pic>
        <p:nvPicPr>
          <p:cNvPr id="12" name="Picture 11">
            <a:hlinkClick r:id="rId3"/>
            <a:extLst>
              <a:ext uri="{FF2B5EF4-FFF2-40B4-BE49-F238E27FC236}">
                <a16:creationId xmlns:a16="http://schemas.microsoft.com/office/drawing/2014/main" id="{D9316E66-7598-84E0-11BE-79D4A1933E11}"/>
              </a:ext>
            </a:extLst>
          </p:cNvPr>
          <p:cNvPicPr>
            <a:picLocks noChangeAspect="1"/>
          </p:cNvPicPr>
          <p:nvPr/>
        </p:nvPicPr>
        <p:blipFill>
          <a:blip r:embed="rId4"/>
          <a:stretch>
            <a:fillRect/>
          </a:stretch>
        </p:blipFill>
        <p:spPr>
          <a:xfrm>
            <a:off x="8853399" y="2296197"/>
            <a:ext cx="2975773" cy="1739088"/>
          </a:xfrm>
          <a:prstGeom prst="rect">
            <a:avLst/>
          </a:prstGeom>
        </p:spPr>
      </p:pic>
      <p:sp>
        <p:nvSpPr>
          <p:cNvPr id="13" name="TextBox 12">
            <a:extLst>
              <a:ext uri="{FF2B5EF4-FFF2-40B4-BE49-F238E27FC236}">
                <a16:creationId xmlns:a16="http://schemas.microsoft.com/office/drawing/2014/main" id="{E40346F7-C05C-0C0C-0BEF-9718FE32DC16}"/>
              </a:ext>
            </a:extLst>
          </p:cNvPr>
          <p:cNvSpPr txBox="1"/>
          <p:nvPr/>
        </p:nvSpPr>
        <p:spPr>
          <a:xfrm>
            <a:off x="155640" y="96746"/>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Optional Slide</a:t>
            </a:r>
          </a:p>
        </p:txBody>
      </p:sp>
      <p:sp>
        <p:nvSpPr>
          <p:cNvPr id="14" name="TextBox 13">
            <a:extLst>
              <a:ext uri="{FF2B5EF4-FFF2-40B4-BE49-F238E27FC236}">
                <a16:creationId xmlns:a16="http://schemas.microsoft.com/office/drawing/2014/main" id="{1E5C43F8-3990-CE95-4A41-EF6353E73ECC}"/>
              </a:ext>
            </a:extLst>
          </p:cNvPr>
          <p:cNvSpPr txBox="1"/>
          <p:nvPr/>
        </p:nvSpPr>
        <p:spPr>
          <a:xfrm>
            <a:off x="9692934" y="4062349"/>
            <a:ext cx="1296702" cy="369332"/>
          </a:xfrm>
          <a:prstGeom prst="rect">
            <a:avLst/>
          </a:prstGeom>
          <a:noFill/>
        </p:spPr>
        <p:txBody>
          <a:bodyPr wrap="none" rtlCol="0">
            <a:spAutoFit/>
          </a:bodyPr>
          <a:lstStyle/>
          <a:p>
            <a:r>
              <a:rPr lang="en-US" dirty="0"/>
              <a:t>CTRL + Click</a:t>
            </a:r>
          </a:p>
        </p:txBody>
      </p:sp>
      <p:sp>
        <p:nvSpPr>
          <p:cNvPr id="15" name="TextBox 14">
            <a:extLst>
              <a:ext uri="{FF2B5EF4-FFF2-40B4-BE49-F238E27FC236}">
                <a16:creationId xmlns:a16="http://schemas.microsoft.com/office/drawing/2014/main" id="{3EA40C16-8BE9-D940-371F-49D1B04573E7}"/>
              </a:ext>
            </a:extLst>
          </p:cNvPr>
          <p:cNvSpPr txBox="1"/>
          <p:nvPr/>
        </p:nvSpPr>
        <p:spPr>
          <a:xfrm>
            <a:off x="444137" y="5553031"/>
            <a:ext cx="11385035" cy="769441"/>
          </a:xfrm>
          <a:prstGeom prst="rect">
            <a:avLst/>
          </a:prstGeom>
          <a:noFill/>
        </p:spPr>
        <p:txBody>
          <a:bodyPr wrap="square" rtlCol="0">
            <a:spAutoFit/>
          </a:bodyPr>
          <a:lstStyle/>
          <a:p>
            <a:pPr algn="ctr"/>
            <a:r>
              <a:rPr lang="en-US" sz="4400" i="1" dirty="0"/>
              <a:t>LET’S PUT THE PIECES TOGETHER</a:t>
            </a:r>
          </a:p>
        </p:txBody>
      </p:sp>
      <p:pic>
        <p:nvPicPr>
          <p:cNvPr id="16" name="Picture 15">
            <a:extLst>
              <a:ext uri="{FF2B5EF4-FFF2-40B4-BE49-F238E27FC236}">
                <a16:creationId xmlns:a16="http://schemas.microsoft.com/office/drawing/2014/main" id="{D9D59712-8A80-A1FE-763E-50BC8E79F9C5}"/>
              </a:ext>
            </a:extLst>
          </p:cNvPr>
          <p:cNvPicPr>
            <a:picLocks noChangeAspect="1"/>
          </p:cNvPicPr>
          <p:nvPr/>
        </p:nvPicPr>
        <p:blipFill>
          <a:blip r:embed="rId5"/>
          <a:stretch>
            <a:fillRect/>
          </a:stretch>
        </p:blipFill>
        <p:spPr>
          <a:xfrm>
            <a:off x="1054460" y="1950468"/>
            <a:ext cx="2030569" cy="2689316"/>
          </a:xfrm>
          <a:prstGeom prst="rect">
            <a:avLst/>
          </a:prstGeom>
        </p:spPr>
      </p:pic>
    </p:spTree>
    <p:extLst>
      <p:ext uri="{BB962C8B-B14F-4D97-AF65-F5344CB8AC3E}">
        <p14:creationId xmlns:p14="http://schemas.microsoft.com/office/powerpoint/2010/main" val="183784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oking binoculars Soldier">
            <a:extLst>
              <a:ext uri="{FF2B5EF4-FFF2-40B4-BE49-F238E27FC236}">
                <a16:creationId xmlns:a16="http://schemas.microsoft.com/office/drawing/2014/main" id="{01EB24F0-1443-3C4C-7C28-C1C23C4011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947" y="605642"/>
            <a:ext cx="3894083" cy="2600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7A9A37-3A47-867C-59EC-C1A5581666E0}"/>
              </a:ext>
            </a:extLst>
          </p:cNvPr>
          <p:cNvSpPr txBox="1"/>
          <p:nvPr/>
        </p:nvSpPr>
        <p:spPr>
          <a:xfrm>
            <a:off x="7659583" y="5281342"/>
            <a:ext cx="4351451" cy="1415772"/>
          </a:xfrm>
          <a:prstGeom prst="rect">
            <a:avLst/>
          </a:prstGeom>
          <a:noFill/>
        </p:spPr>
        <p:txBody>
          <a:bodyPr wrap="square" rtlCol="0">
            <a:spAutoFit/>
          </a:bodyPr>
          <a:lstStyle/>
          <a:p>
            <a:pPr algn="ctr"/>
            <a:r>
              <a:rPr lang="en-US" b="1" dirty="0"/>
              <a:t>Check out the NDNG </a:t>
            </a:r>
          </a:p>
          <a:p>
            <a:pPr algn="ctr"/>
            <a:r>
              <a:rPr lang="en-US" b="1" dirty="0"/>
              <a:t>Professional Development Library</a:t>
            </a:r>
          </a:p>
          <a:p>
            <a:pPr algn="ctr"/>
            <a:r>
              <a:rPr lang="en-US" b="1" dirty="0"/>
              <a:t>Submission Guidelines</a:t>
            </a:r>
          </a:p>
          <a:p>
            <a:pPr algn="ctr"/>
            <a:r>
              <a:rPr lang="en-US" sz="1400" b="1" dirty="0"/>
              <a:t>(No CAC Required)</a:t>
            </a:r>
          </a:p>
          <a:p>
            <a:pPr algn="ctr"/>
            <a:endParaRPr lang="en-US" b="1" dirty="0"/>
          </a:p>
        </p:txBody>
      </p:sp>
      <p:pic>
        <p:nvPicPr>
          <p:cNvPr id="3" name="Picture 2">
            <a:extLst>
              <a:ext uri="{FF2B5EF4-FFF2-40B4-BE49-F238E27FC236}">
                <a16:creationId xmlns:a16="http://schemas.microsoft.com/office/drawing/2014/main" id="{A3B40777-5D08-A9FD-5C1C-2B16686C1F41}"/>
              </a:ext>
            </a:extLst>
          </p:cNvPr>
          <p:cNvPicPr>
            <a:picLocks noChangeAspect="1"/>
          </p:cNvPicPr>
          <p:nvPr/>
        </p:nvPicPr>
        <p:blipFill>
          <a:blip r:embed="rId4"/>
          <a:stretch>
            <a:fillRect/>
          </a:stretch>
        </p:blipFill>
        <p:spPr>
          <a:xfrm>
            <a:off x="8150034" y="626215"/>
            <a:ext cx="3370547" cy="4655127"/>
          </a:xfrm>
          <a:prstGeom prst="rect">
            <a:avLst/>
          </a:prstGeom>
        </p:spPr>
      </p:pic>
      <p:sp>
        <p:nvSpPr>
          <p:cNvPr id="4" name="TextBox 3">
            <a:extLst>
              <a:ext uri="{FF2B5EF4-FFF2-40B4-BE49-F238E27FC236}">
                <a16:creationId xmlns:a16="http://schemas.microsoft.com/office/drawing/2014/main" id="{61F0A5C7-1E7B-F0C8-51F0-E70310B26058}"/>
              </a:ext>
            </a:extLst>
          </p:cNvPr>
          <p:cNvSpPr txBox="1"/>
          <p:nvPr/>
        </p:nvSpPr>
        <p:spPr>
          <a:xfrm>
            <a:off x="3075836" y="2525389"/>
            <a:ext cx="3316248" cy="346383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kern="1200" dirty="0">
                <a:solidFill>
                  <a:srgbClr val="FFFFFF"/>
                </a:solidFill>
                <a:latin typeface="+mj-lt"/>
                <a:ea typeface="+mj-ea"/>
                <a:cs typeface="+mj-cs"/>
              </a:rPr>
              <a:t>We are looking for your Professional Development Briefings! </a:t>
            </a:r>
          </a:p>
        </p:txBody>
      </p:sp>
      <p:sp>
        <p:nvSpPr>
          <p:cNvPr id="2" name="TextBox 1">
            <a:extLst>
              <a:ext uri="{FF2B5EF4-FFF2-40B4-BE49-F238E27FC236}">
                <a16:creationId xmlns:a16="http://schemas.microsoft.com/office/drawing/2014/main" id="{1175B714-CC9E-D875-78A3-EE806B9FC42A}"/>
              </a:ext>
            </a:extLst>
          </p:cNvPr>
          <p:cNvSpPr txBox="1"/>
          <p:nvPr/>
        </p:nvSpPr>
        <p:spPr>
          <a:xfrm>
            <a:off x="892107" y="68252"/>
            <a:ext cx="10826886" cy="646331"/>
          </a:xfrm>
          <a:prstGeom prst="rect">
            <a:avLst/>
          </a:prstGeom>
          <a:noFill/>
        </p:spPr>
        <p:txBody>
          <a:bodyPr wrap="square" rtlCol="0">
            <a:spAutoFit/>
          </a:bodyPr>
          <a:lstStyle/>
          <a:p>
            <a:r>
              <a:rPr lang="en-US" sz="3600" dirty="0"/>
              <a:t>Professional Development Library</a:t>
            </a:r>
          </a:p>
        </p:txBody>
      </p:sp>
      <p:pic>
        <p:nvPicPr>
          <p:cNvPr id="6" name="Picture 5" descr="Logo&#10;&#10;AI-generated content may be incorrect.">
            <a:extLst>
              <a:ext uri="{FF2B5EF4-FFF2-40B4-BE49-F238E27FC236}">
                <a16:creationId xmlns:a16="http://schemas.microsoft.com/office/drawing/2014/main" id="{13A6F6ED-C767-2BB1-D605-CFF0540341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811" y="62465"/>
            <a:ext cx="674856" cy="750239"/>
          </a:xfrm>
          <a:prstGeom prst="rect">
            <a:avLst/>
          </a:prstGeom>
        </p:spPr>
      </p:pic>
      <p:sp>
        <p:nvSpPr>
          <p:cNvPr id="7" name="Slide Number Placeholder 6">
            <a:extLst>
              <a:ext uri="{FF2B5EF4-FFF2-40B4-BE49-F238E27FC236}">
                <a16:creationId xmlns:a16="http://schemas.microsoft.com/office/drawing/2014/main" id="{6171C0A7-0D3F-9C34-B6E6-AA67D08969BD}"/>
              </a:ext>
            </a:extLst>
          </p:cNvPr>
          <p:cNvSpPr>
            <a:spLocks noGrp="1"/>
          </p:cNvSpPr>
          <p:nvPr>
            <p:ph type="sldNum" sz="quarter" idx="12"/>
          </p:nvPr>
        </p:nvSpPr>
        <p:spPr/>
        <p:txBody>
          <a:bodyPr/>
          <a:lstStyle/>
          <a:p>
            <a:fld id="{73F02834-423E-4EC9-AD3F-AAEDCCB72A97}" type="slidenum">
              <a:rPr lang="en-US" smtClean="0"/>
              <a:t>18</a:t>
            </a:fld>
            <a:endParaRPr lang="en-US" dirty="0"/>
          </a:p>
        </p:txBody>
      </p:sp>
    </p:spTree>
    <p:extLst>
      <p:ext uri="{BB962C8B-B14F-4D97-AF65-F5344CB8AC3E}">
        <p14:creationId xmlns:p14="http://schemas.microsoft.com/office/powerpoint/2010/main" val="4223867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2E706-26E7-768E-CC84-BB43F259205D}"/>
            </a:ext>
          </a:extLst>
        </p:cNvPr>
        <p:cNvGrpSpPr/>
        <p:nvPr/>
      </p:nvGrpSpPr>
      <p:grpSpPr>
        <a:xfrm>
          <a:off x="0" y="0"/>
          <a:ext cx="0" cy="0"/>
          <a:chOff x="0" y="0"/>
          <a:chExt cx="0" cy="0"/>
        </a:xfrm>
      </p:grpSpPr>
      <p:pic>
        <p:nvPicPr>
          <p:cNvPr id="4" name="Picture 3" descr="Logo&#10;&#10;AI-generated content may be incorrect.">
            <a:extLst>
              <a:ext uri="{FF2B5EF4-FFF2-40B4-BE49-F238E27FC236}">
                <a16:creationId xmlns:a16="http://schemas.microsoft.com/office/drawing/2014/main" id="{BD910A1D-ADB7-863E-7D70-7D37D96F3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11" y="62465"/>
            <a:ext cx="674856" cy="750239"/>
          </a:xfrm>
          <a:prstGeom prst="rect">
            <a:avLst/>
          </a:prstGeom>
        </p:spPr>
      </p:pic>
      <p:sp>
        <p:nvSpPr>
          <p:cNvPr id="6" name="TextBox 5">
            <a:extLst>
              <a:ext uri="{FF2B5EF4-FFF2-40B4-BE49-F238E27FC236}">
                <a16:creationId xmlns:a16="http://schemas.microsoft.com/office/drawing/2014/main" id="{C7EFF820-36BC-C11D-8225-843413BAE090}"/>
              </a:ext>
            </a:extLst>
          </p:cNvPr>
          <p:cNvSpPr txBox="1"/>
          <p:nvPr/>
        </p:nvSpPr>
        <p:spPr>
          <a:xfrm>
            <a:off x="892107" y="68252"/>
            <a:ext cx="10826886" cy="646331"/>
          </a:xfrm>
          <a:prstGeom prst="rect">
            <a:avLst/>
          </a:prstGeom>
          <a:noFill/>
        </p:spPr>
        <p:txBody>
          <a:bodyPr wrap="square" rtlCol="0">
            <a:spAutoFit/>
          </a:bodyPr>
          <a:lstStyle/>
          <a:p>
            <a:r>
              <a:rPr lang="en-US" sz="3600" b="1" dirty="0"/>
              <a:t>Professional Development Library</a:t>
            </a:r>
          </a:p>
        </p:txBody>
      </p:sp>
      <p:pic>
        <p:nvPicPr>
          <p:cNvPr id="7" name="Picture 6">
            <a:extLst>
              <a:ext uri="{FF2B5EF4-FFF2-40B4-BE49-F238E27FC236}">
                <a16:creationId xmlns:a16="http://schemas.microsoft.com/office/drawing/2014/main" id="{3962AAF1-AF5C-69BE-95CC-E3F353059AC5}"/>
              </a:ext>
            </a:extLst>
          </p:cNvPr>
          <p:cNvPicPr>
            <a:picLocks noChangeAspect="1"/>
          </p:cNvPicPr>
          <p:nvPr/>
        </p:nvPicPr>
        <p:blipFill>
          <a:blip r:embed="rId4"/>
          <a:stretch>
            <a:fillRect/>
          </a:stretch>
        </p:blipFill>
        <p:spPr>
          <a:xfrm>
            <a:off x="1915487" y="1167486"/>
            <a:ext cx="3370547" cy="4655127"/>
          </a:xfrm>
          <a:prstGeom prst="rect">
            <a:avLst/>
          </a:prstGeom>
        </p:spPr>
      </p:pic>
      <p:sp>
        <p:nvSpPr>
          <p:cNvPr id="9" name="TextBox 8">
            <a:extLst>
              <a:ext uri="{FF2B5EF4-FFF2-40B4-BE49-F238E27FC236}">
                <a16:creationId xmlns:a16="http://schemas.microsoft.com/office/drawing/2014/main" id="{3C5396FF-EF3A-33E3-0865-CBCE7499B063}"/>
              </a:ext>
            </a:extLst>
          </p:cNvPr>
          <p:cNvSpPr txBox="1"/>
          <p:nvPr/>
        </p:nvSpPr>
        <p:spPr>
          <a:xfrm>
            <a:off x="1384526" y="5822613"/>
            <a:ext cx="4432465" cy="369332"/>
          </a:xfrm>
          <a:prstGeom prst="rect">
            <a:avLst/>
          </a:prstGeom>
          <a:noFill/>
        </p:spPr>
        <p:txBody>
          <a:bodyPr wrap="square">
            <a:spAutoFit/>
          </a:bodyPr>
          <a:lstStyle/>
          <a:p>
            <a:r>
              <a:rPr lang="en-US" dirty="0"/>
              <a:t>https://forms.osi.apps.mil/r/4kDP2WDSvM</a:t>
            </a:r>
          </a:p>
        </p:txBody>
      </p:sp>
      <p:pic>
        <p:nvPicPr>
          <p:cNvPr id="11" name="Picture 10">
            <a:extLst>
              <a:ext uri="{FF2B5EF4-FFF2-40B4-BE49-F238E27FC236}">
                <a16:creationId xmlns:a16="http://schemas.microsoft.com/office/drawing/2014/main" id="{6C7744CC-53D4-7012-1C7A-E415E3406746}"/>
              </a:ext>
            </a:extLst>
          </p:cNvPr>
          <p:cNvPicPr>
            <a:picLocks noChangeAspect="1"/>
          </p:cNvPicPr>
          <p:nvPr/>
        </p:nvPicPr>
        <p:blipFill>
          <a:blip r:embed="rId5"/>
          <a:stretch>
            <a:fillRect/>
          </a:stretch>
        </p:blipFill>
        <p:spPr>
          <a:xfrm>
            <a:off x="2288153" y="1939201"/>
            <a:ext cx="2625213" cy="2586512"/>
          </a:xfrm>
          <a:prstGeom prst="rect">
            <a:avLst/>
          </a:prstGeom>
        </p:spPr>
      </p:pic>
      <p:sp>
        <p:nvSpPr>
          <p:cNvPr id="12" name="TextBox 11">
            <a:extLst>
              <a:ext uri="{FF2B5EF4-FFF2-40B4-BE49-F238E27FC236}">
                <a16:creationId xmlns:a16="http://schemas.microsoft.com/office/drawing/2014/main" id="{E33401F1-AA41-7D5F-9062-6F84D1514FFC}"/>
              </a:ext>
            </a:extLst>
          </p:cNvPr>
          <p:cNvSpPr txBox="1"/>
          <p:nvPr/>
        </p:nvSpPr>
        <p:spPr>
          <a:xfrm>
            <a:off x="2253294" y="4978616"/>
            <a:ext cx="2660072" cy="400110"/>
          </a:xfrm>
          <a:prstGeom prst="rect">
            <a:avLst/>
          </a:prstGeom>
          <a:solidFill>
            <a:srgbClr val="4A9B6A"/>
          </a:solidFill>
        </p:spPr>
        <p:txBody>
          <a:bodyPr wrap="square" rtlCol="0">
            <a:spAutoFit/>
          </a:bodyPr>
          <a:lstStyle/>
          <a:p>
            <a:pPr algn="ctr"/>
            <a:r>
              <a:rPr lang="en-US" sz="2000" b="1" dirty="0">
                <a:solidFill>
                  <a:schemeClr val="bg1"/>
                </a:solidFill>
              </a:rPr>
              <a:t>Scan for the AAR</a:t>
            </a:r>
          </a:p>
        </p:txBody>
      </p:sp>
      <p:sp>
        <p:nvSpPr>
          <p:cNvPr id="13" name="TextBox 12">
            <a:extLst>
              <a:ext uri="{FF2B5EF4-FFF2-40B4-BE49-F238E27FC236}">
                <a16:creationId xmlns:a16="http://schemas.microsoft.com/office/drawing/2014/main" id="{91F2F200-8777-1D06-4F38-580C65E3D906}"/>
              </a:ext>
            </a:extLst>
          </p:cNvPr>
          <p:cNvSpPr txBox="1"/>
          <p:nvPr/>
        </p:nvSpPr>
        <p:spPr>
          <a:xfrm>
            <a:off x="6809959" y="3274548"/>
            <a:ext cx="3726341" cy="830997"/>
          </a:xfrm>
          <a:prstGeom prst="rect">
            <a:avLst/>
          </a:prstGeom>
          <a:noFill/>
        </p:spPr>
        <p:txBody>
          <a:bodyPr wrap="none" rtlCol="0">
            <a:spAutoFit/>
          </a:bodyPr>
          <a:lstStyle/>
          <a:p>
            <a:pPr algn="ctr"/>
            <a:r>
              <a:rPr lang="en-US" sz="2400" b="1" dirty="0"/>
              <a:t>After Action Review (AAR)</a:t>
            </a:r>
          </a:p>
          <a:p>
            <a:pPr algn="ctr"/>
            <a:r>
              <a:rPr lang="en-US" sz="2000" b="1" dirty="0"/>
              <a:t>Estimated Time: 2-3 Minutes</a:t>
            </a:r>
            <a:r>
              <a:rPr lang="en-US" sz="2400" b="1" dirty="0"/>
              <a:t> </a:t>
            </a:r>
          </a:p>
        </p:txBody>
      </p:sp>
      <p:sp>
        <p:nvSpPr>
          <p:cNvPr id="14" name="Slide Number Placeholder 13">
            <a:extLst>
              <a:ext uri="{FF2B5EF4-FFF2-40B4-BE49-F238E27FC236}">
                <a16:creationId xmlns:a16="http://schemas.microsoft.com/office/drawing/2014/main" id="{FE9B7A34-A890-BA42-02C2-6C52078ABEF9}"/>
              </a:ext>
            </a:extLst>
          </p:cNvPr>
          <p:cNvSpPr>
            <a:spLocks noGrp="1"/>
          </p:cNvSpPr>
          <p:nvPr>
            <p:ph type="sldNum" sz="quarter" idx="12"/>
          </p:nvPr>
        </p:nvSpPr>
        <p:spPr/>
        <p:txBody>
          <a:bodyPr/>
          <a:lstStyle/>
          <a:p>
            <a:fld id="{73F02834-423E-4EC9-AD3F-AAEDCCB72A97}" type="slidenum">
              <a:rPr lang="en-US" smtClean="0"/>
              <a:t>19</a:t>
            </a:fld>
            <a:endParaRPr lang="en-US" dirty="0"/>
          </a:p>
        </p:txBody>
      </p:sp>
    </p:spTree>
    <p:extLst>
      <p:ext uri="{BB962C8B-B14F-4D97-AF65-F5344CB8AC3E}">
        <p14:creationId xmlns:p14="http://schemas.microsoft.com/office/powerpoint/2010/main" val="17165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95C514-058C-9B47-81C2-14DFF2007288}"/>
              </a:ext>
            </a:extLst>
          </p:cNvPr>
          <p:cNvSpPr>
            <a:spLocks noGrp="1"/>
          </p:cNvSpPr>
          <p:nvPr>
            <p:ph type="sldNum" sz="quarter" idx="12"/>
          </p:nvPr>
        </p:nvSpPr>
        <p:spPr/>
        <p:txBody>
          <a:bodyPr/>
          <a:lstStyle/>
          <a:p>
            <a:fld id="{73F02834-423E-4EC9-AD3F-AAEDCCB72A97}" type="slidenum">
              <a:rPr lang="en-US" smtClean="0"/>
              <a:t>2</a:t>
            </a:fld>
            <a:endParaRPr lang="en-US" dirty="0"/>
          </a:p>
        </p:txBody>
      </p:sp>
      <p:pic>
        <p:nvPicPr>
          <p:cNvPr id="6" name="Picture 5">
            <a:extLst>
              <a:ext uri="{FF2B5EF4-FFF2-40B4-BE49-F238E27FC236}">
                <a16:creationId xmlns:a16="http://schemas.microsoft.com/office/drawing/2014/main" id="{635E6CCE-EE21-E492-DEB7-AE8859AF2932}"/>
              </a:ext>
            </a:extLst>
          </p:cNvPr>
          <p:cNvPicPr>
            <a:picLocks noChangeAspect="1"/>
          </p:cNvPicPr>
          <p:nvPr/>
        </p:nvPicPr>
        <p:blipFill>
          <a:blip r:embed="rId3"/>
          <a:stretch>
            <a:fillRect/>
          </a:stretch>
        </p:blipFill>
        <p:spPr>
          <a:xfrm>
            <a:off x="797667" y="993311"/>
            <a:ext cx="10145238" cy="5461160"/>
          </a:xfrm>
          <a:prstGeom prst="rect">
            <a:avLst/>
          </a:prstGeom>
        </p:spPr>
      </p:pic>
      <p:pic>
        <p:nvPicPr>
          <p:cNvPr id="7" name="Picture 6" descr="Logo&#10;&#10;AI-generated content may be incorrect.">
            <a:extLst>
              <a:ext uri="{FF2B5EF4-FFF2-40B4-BE49-F238E27FC236}">
                <a16:creationId xmlns:a16="http://schemas.microsoft.com/office/drawing/2014/main" id="{5DB9FF9A-2AC0-583F-B509-082339A767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11" y="62465"/>
            <a:ext cx="674856" cy="750239"/>
          </a:xfrm>
          <a:prstGeom prst="rect">
            <a:avLst/>
          </a:prstGeom>
        </p:spPr>
      </p:pic>
      <p:sp>
        <p:nvSpPr>
          <p:cNvPr id="8" name="TextBox 7">
            <a:extLst>
              <a:ext uri="{FF2B5EF4-FFF2-40B4-BE49-F238E27FC236}">
                <a16:creationId xmlns:a16="http://schemas.microsoft.com/office/drawing/2014/main" id="{767DA07A-1B08-4D2B-9B05-53068C68C2ED}"/>
              </a:ext>
            </a:extLst>
          </p:cNvPr>
          <p:cNvSpPr txBox="1"/>
          <p:nvPr/>
        </p:nvSpPr>
        <p:spPr>
          <a:xfrm>
            <a:off x="892107" y="68252"/>
            <a:ext cx="7718493" cy="646331"/>
          </a:xfrm>
          <a:prstGeom prst="rect">
            <a:avLst/>
          </a:prstGeom>
          <a:noFill/>
        </p:spPr>
        <p:txBody>
          <a:bodyPr wrap="square" rtlCol="0">
            <a:spAutoFit/>
          </a:bodyPr>
          <a:lstStyle/>
          <a:p>
            <a:r>
              <a:rPr lang="en-US" sz="3600" b="1" dirty="0"/>
              <a:t>Professional Development Library</a:t>
            </a:r>
          </a:p>
        </p:txBody>
      </p:sp>
    </p:spTree>
    <p:extLst>
      <p:ext uri="{BB962C8B-B14F-4D97-AF65-F5344CB8AC3E}">
        <p14:creationId xmlns:p14="http://schemas.microsoft.com/office/powerpoint/2010/main" val="355444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a:extLst>
              <a:ext uri="{FF2B5EF4-FFF2-40B4-BE49-F238E27FC236}">
                <a16:creationId xmlns:a16="http://schemas.microsoft.com/office/drawing/2014/main" id="{02275537-B629-7EB3-0FB2-2F260188BDE0}"/>
              </a:ext>
            </a:extLst>
          </p:cNvPr>
          <p:cNvSpPr/>
          <p:nvPr/>
        </p:nvSpPr>
        <p:spPr>
          <a:xfrm>
            <a:off x="730623" y="2823292"/>
            <a:ext cx="10454856" cy="3033203"/>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a typeface="Verdana" panose="020B0604030504040204" pitchFamily="34" charset="0"/>
                <a:cs typeface="Arial" panose="020B0604020202020204" pitchFamily="34" charset="0"/>
              </a:rPr>
              <a:t>LEARNING OBJECTIVE</a:t>
            </a:r>
          </a:p>
          <a:p>
            <a:r>
              <a:rPr lang="en-US" sz="2400" b="1" dirty="0">
                <a:solidFill>
                  <a:schemeClr val="tx1"/>
                </a:solidFill>
                <a:ea typeface="Verdana" panose="020B0604030504040204" pitchFamily="34" charset="0"/>
                <a:cs typeface="Arial" panose="020B0604020202020204" pitchFamily="34" charset="0"/>
              </a:rPr>
              <a:t>Action</a:t>
            </a:r>
            <a:br>
              <a:rPr lang="en-US" sz="2400" dirty="0">
                <a:solidFill>
                  <a:schemeClr val="tx1"/>
                </a:solidFill>
                <a:ea typeface="Verdana" panose="020B0604030504040204" pitchFamily="34" charset="0"/>
                <a:cs typeface="Arial" panose="020B0604020202020204" pitchFamily="34" charset="0"/>
              </a:rPr>
            </a:br>
            <a:r>
              <a:rPr lang="en-US" sz="2400" dirty="0">
                <a:solidFill>
                  <a:schemeClr val="tx1"/>
                </a:solidFill>
                <a:ea typeface="Verdana" panose="020B0604030504040204" pitchFamily="34" charset="0"/>
                <a:cs typeface="Arial" panose="020B0604020202020204" pitchFamily="34" charset="0"/>
              </a:rPr>
              <a:t>Improve skill and confidence in delivering Army instruction using facilitation techniques that support adult learning.</a:t>
            </a:r>
            <a:br>
              <a:rPr lang="en-US" sz="2400" dirty="0">
                <a:solidFill>
                  <a:schemeClr val="tx1"/>
                </a:solidFill>
                <a:ea typeface="Verdana" panose="020B0604030504040204" pitchFamily="34" charset="0"/>
                <a:cs typeface="Arial" panose="020B0604020202020204" pitchFamily="34" charset="0"/>
              </a:rPr>
            </a:br>
            <a:br>
              <a:rPr lang="en-US" sz="2400" dirty="0">
                <a:solidFill>
                  <a:schemeClr val="tx1"/>
                </a:solidFill>
                <a:ea typeface="Verdana" panose="020B0604030504040204" pitchFamily="34" charset="0"/>
                <a:cs typeface="Arial" panose="020B0604020202020204" pitchFamily="34" charset="0"/>
              </a:rPr>
            </a:br>
            <a:r>
              <a:rPr lang="en-US" sz="2400" b="1" dirty="0">
                <a:solidFill>
                  <a:schemeClr val="tx1"/>
                </a:solidFill>
                <a:ea typeface="Verdana" panose="020B0604030504040204" pitchFamily="34" charset="0"/>
                <a:cs typeface="Arial" panose="020B0604020202020204" pitchFamily="34" charset="0"/>
              </a:rPr>
              <a:t>Standard</a:t>
            </a:r>
            <a:r>
              <a:rPr lang="en-US" sz="2400" dirty="0">
                <a:solidFill>
                  <a:schemeClr val="tx1"/>
                </a:solidFill>
                <a:ea typeface="Verdana" panose="020B0604030504040204" pitchFamily="34" charset="0"/>
                <a:cs typeface="Arial" panose="020B0604020202020204" pitchFamily="34" charset="0"/>
              </a:rPr>
              <a:t> </a:t>
            </a:r>
            <a:br>
              <a:rPr lang="en-US" sz="2400" dirty="0">
                <a:solidFill>
                  <a:schemeClr val="tx1"/>
                </a:solidFill>
                <a:ea typeface="Verdana" panose="020B0604030504040204" pitchFamily="34" charset="0"/>
                <a:cs typeface="Arial" panose="020B0604020202020204" pitchFamily="34" charset="0"/>
              </a:rPr>
            </a:br>
            <a:r>
              <a:rPr lang="en-US" sz="2400" dirty="0">
                <a:solidFill>
                  <a:schemeClr val="tx1"/>
                </a:solidFill>
                <a:ea typeface="Verdana" panose="020B0604030504040204" pitchFamily="34" charset="0"/>
                <a:cs typeface="Arial" panose="020B0604020202020204" pitchFamily="34" charset="0"/>
              </a:rPr>
              <a:t>Demonstrate the effective use of facilitation strategies.</a:t>
            </a:r>
            <a:br>
              <a:rPr lang="en-US" sz="2400" dirty="0">
                <a:solidFill>
                  <a:schemeClr val="tx1"/>
                </a:solidFill>
                <a:latin typeface="Arial" panose="020B0604020202020204" pitchFamily="34" charset="0"/>
                <a:ea typeface="Verdana" panose="020B060403050404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AD995B7-F6EA-2918-E018-945951AC7E4B}"/>
              </a:ext>
            </a:extLst>
          </p:cNvPr>
          <p:cNvSpPr txBox="1"/>
          <p:nvPr/>
        </p:nvSpPr>
        <p:spPr>
          <a:xfrm>
            <a:off x="730623" y="1007684"/>
            <a:ext cx="10730753" cy="1569660"/>
          </a:xfrm>
          <a:prstGeom prst="rect">
            <a:avLst/>
          </a:prstGeom>
          <a:noFill/>
        </p:spPr>
        <p:txBody>
          <a:bodyPr wrap="square" rtlCol="0">
            <a:spAutoFit/>
          </a:bodyPr>
          <a:lstStyle/>
          <a:p>
            <a:pPr algn="ctr"/>
            <a:r>
              <a:rPr lang="en-US" sz="9600" b="1" dirty="0">
                <a:latin typeface="Gill Sans MT Condensed" panose="020B0506020104020203" pitchFamily="34" charset="0"/>
              </a:rPr>
              <a:t>Facilitation Skills: The Big Six</a:t>
            </a:r>
          </a:p>
        </p:txBody>
      </p:sp>
      <p:cxnSp>
        <p:nvCxnSpPr>
          <p:cNvPr id="2" name="Straight Connector 1">
            <a:extLst>
              <a:ext uri="{FF2B5EF4-FFF2-40B4-BE49-F238E27FC236}">
                <a16:creationId xmlns:a16="http://schemas.microsoft.com/office/drawing/2014/main" id="{8822F79A-C7CA-932C-2E3B-3ED64D471B46}"/>
              </a:ext>
            </a:extLst>
          </p:cNvPr>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A03394-1B8F-CF83-BEF5-EDABD087EDD9}"/>
              </a:ext>
            </a:extLst>
          </p:cNvPr>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Facilitation Strategies</a:t>
            </a:r>
          </a:p>
        </p:txBody>
      </p:sp>
      <p:sp>
        <p:nvSpPr>
          <p:cNvPr id="12" name="TextBox 11">
            <a:extLst>
              <a:ext uri="{FF2B5EF4-FFF2-40B4-BE49-F238E27FC236}">
                <a16:creationId xmlns:a16="http://schemas.microsoft.com/office/drawing/2014/main" id="{235D4FCC-F3A1-E73C-3D15-4B292F7AF0A1}"/>
              </a:ext>
            </a:extLst>
          </p:cNvPr>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44546A">
                    <a:lumMod val="50000"/>
                  </a:srgbClr>
                </a:solidFill>
                <a:effectLst/>
                <a:uLnTx/>
                <a:uFillTx/>
                <a:latin typeface="Arial Black" panose="020B0A04020102020204" pitchFamily="34" charset="0"/>
                <a:ea typeface="+mn-ea"/>
                <a:cs typeface="+mn-cs"/>
              </a:rPr>
              <a:t>Social Health Work Group  </a:t>
            </a:r>
          </a:p>
        </p:txBody>
      </p:sp>
    </p:spTree>
    <p:extLst>
      <p:ext uri="{BB962C8B-B14F-4D97-AF65-F5344CB8AC3E}">
        <p14:creationId xmlns:p14="http://schemas.microsoft.com/office/powerpoint/2010/main" val="152793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Facilitation Strategies</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2586890-56F3-D9DD-60E6-9E96CC5C59B3}"/>
              </a:ext>
            </a:extLst>
          </p:cNvPr>
          <p:cNvPicPr>
            <a:picLocks noChangeAspect="1"/>
          </p:cNvPicPr>
          <p:nvPr/>
        </p:nvPicPr>
        <p:blipFill>
          <a:blip r:embed="rId3"/>
          <a:stretch>
            <a:fillRect/>
          </a:stretch>
        </p:blipFill>
        <p:spPr>
          <a:xfrm>
            <a:off x="1582329" y="1543050"/>
            <a:ext cx="2847975" cy="3771900"/>
          </a:xfrm>
          <a:prstGeom prst="rect">
            <a:avLst/>
          </a:prstGeom>
        </p:spPr>
      </p:pic>
      <p:sp>
        <p:nvSpPr>
          <p:cNvPr id="12" name="TextBox 11">
            <a:extLst>
              <a:ext uri="{FF2B5EF4-FFF2-40B4-BE49-F238E27FC236}">
                <a16:creationId xmlns:a16="http://schemas.microsoft.com/office/drawing/2014/main" id="{B859007F-AB73-11AC-F7DA-9C653D8B76A2}"/>
              </a:ext>
            </a:extLst>
          </p:cNvPr>
          <p:cNvSpPr txBox="1"/>
          <p:nvPr/>
        </p:nvSpPr>
        <p:spPr>
          <a:xfrm>
            <a:off x="6343056" y="2056500"/>
            <a:ext cx="4850011" cy="3447098"/>
          </a:xfrm>
          <a:prstGeom prst="rect">
            <a:avLst/>
          </a:prstGeom>
          <a:noFill/>
        </p:spPr>
        <p:txBody>
          <a:bodyPr wrap="square" rtlCol="0">
            <a:spAutoFit/>
          </a:bodyPr>
          <a:lstStyle/>
          <a:p>
            <a:pPr marL="0" indent="0" algn="ctr">
              <a:spcAft>
                <a:spcPts val="1000"/>
              </a:spcAft>
              <a:buNone/>
            </a:pPr>
            <a:r>
              <a:rPr lang="en-US" sz="2400" dirty="0">
                <a:cs typeface="Calibri"/>
              </a:rPr>
              <a:t>Bridging</a:t>
            </a:r>
          </a:p>
          <a:p>
            <a:pPr marL="0" indent="0" algn="ctr">
              <a:spcAft>
                <a:spcPts val="1000"/>
              </a:spcAft>
              <a:buNone/>
            </a:pPr>
            <a:r>
              <a:rPr lang="en-US" sz="2400" dirty="0">
                <a:cs typeface="Calibri"/>
              </a:rPr>
              <a:t>Think-Pair-Share</a:t>
            </a:r>
          </a:p>
          <a:p>
            <a:pPr marL="0" indent="0" algn="ctr">
              <a:spcAft>
                <a:spcPts val="1000"/>
              </a:spcAft>
              <a:buNone/>
            </a:pPr>
            <a:r>
              <a:rPr lang="en-US" sz="2400" dirty="0">
                <a:cs typeface="Calibri"/>
              </a:rPr>
              <a:t>Asking Quality Questions</a:t>
            </a:r>
          </a:p>
          <a:p>
            <a:pPr marL="0" indent="0" algn="ctr">
              <a:spcAft>
                <a:spcPts val="1000"/>
              </a:spcAft>
              <a:buNone/>
            </a:pPr>
            <a:r>
              <a:rPr lang="en-US" sz="2400" dirty="0">
                <a:cs typeface="Calibri"/>
              </a:rPr>
              <a:t>Efficient Instructions</a:t>
            </a:r>
          </a:p>
          <a:p>
            <a:pPr marL="0" indent="0" algn="ctr">
              <a:spcAft>
                <a:spcPts val="1000"/>
              </a:spcAft>
              <a:buNone/>
            </a:pPr>
            <a:r>
              <a:rPr lang="en-US" sz="2400" dirty="0">
                <a:cs typeface="Calibri"/>
              </a:rPr>
              <a:t>Conducting Effective Discussions</a:t>
            </a:r>
          </a:p>
          <a:p>
            <a:pPr marL="0" indent="0" algn="ctr">
              <a:spcAft>
                <a:spcPts val="1000"/>
              </a:spcAft>
              <a:buNone/>
            </a:pPr>
            <a:r>
              <a:rPr lang="en-US" sz="2400" dirty="0">
                <a:cs typeface="Calibri"/>
              </a:rPr>
              <a:t>Handling Challenges Effectively</a:t>
            </a:r>
          </a:p>
          <a:p>
            <a:endParaRPr lang="en-US" sz="2400" dirty="0"/>
          </a:p>
        </p:txBody>
      </p:sp>
    </p:spTree>
    <p:extLst>
      <p:ext uri="{BB962C8B-B14F-4D97-AF65-F5344CB8AC3E}">
        <p14:creationId xmlns:p14="http://schemas.microsoft.com/office/powerpoint/2010/main" val="393900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131328"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44546A">
                    <a:lumMod val="50000"/>
                  </a:srgbClr>
                </a:solidFill>
                <a:latin typeface="Calibri" panose="020F0502020204030204"/>
              </a:rPr>
              <a:t>#1 Bridging</a:t>
            </a:r>
            <a:endPar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117EEFB-9607-CD9E-31C1-D2B2391F39F3}"/>
              </a:ext>
            </a:extLst>
          </p:cNvPr>
          <p:cNvPicPr>
            <a:picLocks noChangeAspect="1"/>
          </p:cNvPicPr>
          <p:nvPr/>
        </p:nvPicPr>
        <p:blipFill>
          <a:blip r:embed="rId3"/>
          <a:stretch>
            <a:fillRect/>
          </a:stretch>
        </p:blipFill>
        <p:spPr>
          <a:xfrm>
            <a:off x="1486311" y="1528987"/>
            <a:ext cx="9219378" cy="2845004"/>
          </a:xfrm>
          <a:prstGeom prst="rect">
            <a:avLst/>
          </a:prstGeom>
        </p:spPr>
      </p:pic>
      <p:sp>
        <p:nvSpPr>
          <p:cNvPr id="9" name="TextBox 8">
            <a:extLst>
              <a:ext uri="{FF2B5EF4-FFF2-40B4-BE49-F238E27FC236}">
                <a16:creationId xmlns:a16="http://schemas.microsoft.com/office/drawing/2014/main" id="{E1FBC6FE-0B5C-A822-306E-80A340B94F87}"/>
              </a:ext>
            </a:extLst>
          </p:cNvPr>
          <p:cNvSpPr txBox="1"/>
          <p:nvPr/>
        </p:nvSpPr>
        <p:spPr>
          <a:xfrm>
            <a:off x="521376" y="4568962"/>
            <a:ext cx="11643359" cy="1446550"/>
          </a:xfrm>
          <a:prstGeom prst="rect">
            <a:avLst/>
          </a:prstGeom>
          <a:noFill/>
        </p:spPr>
        <p:txBody>
          <a:bodyPr wrap="square">
            <a:spAutoFit/>
          </a:bodyPr>
          <a:lstStyle/>
          <a:p>
            <a:pPr marL="0" indent="0">
              <a:buNone/>
            </a:pPr>
            <a:r>
              <a:rPr lang="en-US" sz="2200" dirty="0"/>
              <a:t>Use bridging to:</a:t>
            </a:r>
          </a:p>
          <a:p>
            <a:pPr marL="800100" lvl="1" indent="-342900">
              <a:buFont typeface="Arial" panose="020B0604020202020204" pitchFamily="34" charset="0"/>
              <a:buChar char="•"/>
            </a:pPr>
            <a:r>
              <a:rPr lang="en-US" sz="2200" b="1" i="1" dirty="0"/>
              <a:t>Filter</a:t>
            </a:r>
            <a:r>
              <a:rPr lang="en-US" sz="2200" i="1" dirty="0"/>
              <a:t> and </a:t>
            </a:r>
            <a:r>
              <a:rPr lang="en-US" sz="2200" b="1" i="1" dirty="0"/>
              <a:t>highlight</a:t>
            </a:r>
            <a:r>
              <a:rPr lang="en-US" sz="2200" i="1" dirty="0">
                <a:solidFill>
                  <a:srgbClr val="FFD630"/>
                </a:solidFill>
              </a:rPr>
              <a:t> </a:t>
            </a:r>
            <a:r>
              <a:rPr lang="en-US" sz="2200" dirty="0"/>
              <a:t>what is right or relevant about what the participant stated.  </a:t>
            </a:r>
          </a:p>
          <a:p>
            <a:pPr marL="800100" lvl="1" indent="-342900">
              <a:buFont typeface="Arial" panose="020B0604020202020204" pitchFamily="34" charset="0"/>
              <a:buChar char="•"/>
            </a:pPr>
            <a:r>
              <a:rPr lang="en-US" sz="2200" dirty="0"/>
              <a:t>Identify the portion of the response you want to reinforce and use that to move the conversation along.</a:t>
            </a:r>
          </a:p>
        </p:txBody>
      </p:sp>
      <p:pic>
        <p:nvPicPr>
          <p:cNvPr id="15" name="Picture 14">
            <a:extLst>
              <a:ext uri="{FF2B5EF4-FFF2-40B4-BE49-F238E27FC236}">
                <a16:creationId xmlns:a16="http://schemas.microsoft.com/office/drawing/2014/main" id="{0F71897E-E17E-8314-0B9B-5C65BB5A3565}"/>
              </a:ext>
            </a:extLst>
          </p:cNvPr>
          <p:cNvPicPr>
            <a:picLocks noChangeAspect="1"/>
          </p:cNvPicPr>
          <p:nvPr/>
        </p:nvPicPr>
        <p:blipFill>
          <a:blip r:embed="rId4"/>
          <a:stretch>
            <a:fillRect/>
          </a:stretch>
        </p:blipFill>
        <p:spPr>
          <a:xfrm>
            <a:off x="4371720" y="1281160"/>
            <a:ext cx="3448559" cy="1310453"/>
          </a:xfrm>
          <a:prstGeom prst="rect">
            <a:avLst/>
          </a:prstGeom>
        </p:spPr>
      </p:pic>
    </p:spTree>
    <p:extLst>
      <p:ext uri="{BB962C8B-B14F-4D97-AF65-F5344CB8AC3E}">
        <p14:creationId xmlns:p14="http://schemas.microsoft.com/office/powerpoint/2010/main" val="306011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Practical Exercise: Bridging </a:t>
            </a: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6C0B382-1075-2DE2-4249-D18E08462CAA}"/>
              </a:ext>
            </a:extLst>
          </p:cNvPr>
          <p:cNvSpPr/>
          <p:nvPr/>
        </p:nvSpPr>
        <p:spPr>
          <a:xfrm>
            <a:off x="740927" y="969726"/>
            <a:ext cx="2164319" cy="2355676"/>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#1</a:t>
            </a:r>
          </a:p>
          <a:p>
            <a:pPr algn="ctr"/>
            <a:r>
              <a:rPr lang="en-US" sz="3200" dirty="0"/>
              <a:t>BRIDGING</a:t>
            </a:r>
          </a:p>
        </p:txBody>
      </p:sp>
      <p:sp>
        <p:nvSpPr>
          <p:cNvPr id="3" name="Rectangle: Rounded Corners 2">
            <a:extLst>
              <a:ext uri="{FF2B5EF4-FFF2-40B4-BE49-F238E27FC236}">
                <a16:creationId xmlns:a16="http://schemas.microsoft.com/office/drawing/2014/main" id="{2457D279-3989-A243-DA77-DEF8369249D6}"/>
              </a:ext>
            </a:extLst>
          </p:cNvPr>
          <p:cNvSpPr/>
          <p:nvPr/>
        </p:nvSpPr>
        <p:spPr>
          <a:xfrm>
            <a:off x="3065585" y="987994"/>
            <a:ext cx="8024446" cy="2355677"/>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Scenario</a:t>
            </a:r>
          </a:p>
          <a:p>
            <a:pPr algn="ctr"/>
            <a:r>
              <a:rPr lang="en-US" sz="2200" dirty="0">
                <a:solidFill>
                  <a:schemeClr val="tx1"/>
                </a:solidFill>
              </a:rPr>
              <a:t>You are facilitating a suicide prevention training, and the group is having a discussion on stigma prevention. A participant starts telling a story about someone he knows who sought help and it ended her career.  You see lots of heads nodding and other participants start jumping in to tell their stories.</a:t>
            </a:r>
          </a:p>
          <a:p>
            <a:endParaRPr lang="en-US" dirty="0">
              <a:solidFill>
                <a:schemeClr val="tx1"/>
              </a:solidFill>
            </a:endParaRPr>
          </a:p>
        </p:txBody>
      </p:sp>
      <p:sp>
        <p:nvSpPr>
          <p:cNvPr id="5" name="Rectangle: Rounded Corners 4">
            <a:extLst>
              <a:ext uri="{FF2B5EF4-FFF2-40B4-BE49-F238E27FC236}">
                <a16:creationId xmlns:a16="http://schemas.microsoft.com/office/drawing/2014/main" id="{5C7E71CB-8958-ADAD-A421-0591B8212262}"/>
              </a:ext>
            </a:extLst>
          </p:cNvPr>
          <p:cNvSpPr/>
          <p:nvPr/>
        </p:nvSpPr>
        <p:spPr>
          <a:xfrm>
            <a:off x="926122" y="3610664"/>
            <a:ext cx="10163909" cy="2992648"/>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How can you use bridging to regain control of the conversation in a way that doesn’t shut down participants?</a:t>
            </a:r>
          </a:p>
          <a:p>
            <a:endParaRPr lang="en-US" sz="2400" dirty="0">
              <a:solidFill>
                <a:schemeClr val="tx1"/>
              </a:solidFill>
            </a:endParaRPr>
          </a:p>
          <a:p>
            <a:r>
              <a:rPr lang="en-US" sz="2400" dirty="0">
                <a:solidFill>
                  <a:schemeClr val="tx1"/>
                </a:solidFill>
              </a:rPr>
              <a:t>What are some statements you could make to tie what is being said to the topic at hand?</a:t>
            </a:r>
          </a:p>
          <a:p>
            <a:endParaRPr lang="en-US" sz="2400" dirty="0">
              <a:solidFill>
                <a:schemeClr val="tx1"/>
              </a:solidFill>
            </a:endParaRPr>
          </a:p>
          <a:p>
            <a:r>
              <a:rPr lang="en-US" sz="2400" dirty="0">
                <a:solidFill>
                  <a:schemeClr val="tx1"/>
                </a:solidFill>
              </a:rPr>
              <a:t>What other statements could you make to move the conversation forward?</a:t>
            </a:r>
          </a:p>
        </p:txBody>
      </p:sp>
    </p:spTree>
    <p:extLst>
      <p:ext uri="{BB962C8B-B14F-4D97-AF65-F5344CB8AC3E}">
        <p14:creationId xmlns:p14="http://schemas.microsoft.com/office/powerpoint/2010/main" val="33491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44546A">
                    <a:lumMod val="50000"/>
                  </a:srgbClr>
                </a:solidFill>
                <a:latin typeface="Calibri" panose="020F0502020204030204"/>
              </a:rPr>
              <a:t>#2 Think-Pair-Share</a:t>
            </a:r>
            <a:endPar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28FD002-E51F-8063-0DFF-96213410247F}"/>
              </a:ext>
            </a:extLst>
          </p:cNvPr>
          <p:cNvPicPr>
            <a:picLocks noChangeAspect="1"/>
          </p:cNvPicPr>
          <p:nvPr/>
        </p:nvPicPr>
        <p:blipFill>
          <a:blip r:embed="rId3"/>
          <a:stretch>
            <a:fillRect/>
          </a:stretch>
        </p:blipFill>
        <p:spPr>
          <a:xfrm>
            <a:off x="1336707" y="2019433"/>
            <a:ext cx="9608417" cy="3007852"/>
          </a:xfrm>
          <a:prstGeom prst="rect">
            <a:avLst/>
          </a:prstGeom>
        </p:spPr>
      </p:pic>
      <p:sp>
        <p:nvSpPr>
          <p:cNvPr id="5" name="Content Placeholder 2">
            <a:extLst>
              <a:ext uri="{FF2B5EF4-FFF2-40B4-BE49-F238E27FC236}">
                <a16:creationId xmlns:a16="http://schemas.microsoft.com/office/drawing/2014/main" id="{2AC166F1-0216-D3D4-5369-6063A4ABE47D}"/>
              </a:ext>
            </a:extLst>
          </p:cNvPr>
          <p:cNvSpPr txBox="1">
            <a:spLocks/>
          </p:cNvSpPr>
          <p:nvPr/>
        </p:nvSpPr>
        <p:spPr>
          <a:xfrm>
            <a:off x="719328" y="4843347"/>
            <a:ext cx="11021568" cy="18607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Some benefits</a:t>
            </a:r>
            <a:r>
              <a:rPr lang="en-US" sz="2200" dirty="0"/>
              <a:t>:</a:t>
            </a:r>
          </a:p>
          <a:p>
            <a:pPr lvl="1"/>
            <a:r>
              <a:rPr lang="en-US" sz="2200" dirty="0"/>
              <a:t>Engages everyone even if they don’t share with the large group.</a:t>
            </a:r>
          </a:p>
          <a:p>
            <a:pPr lvl="1"/>
            <a:r>
              <a:rPr lang="en-US" sz="2200" dirty="0"/>
              <a:t>Gives participants time to think about their responses before contributing to the large group discussion. </a:t>
            </a:r>
          </a:p>
          <a:p>
            <a:pPr lvl="1"/>
            <a:r>
              <a:rPr lang="en-US" sz="2200" dirty="0"/>
              <a:t>Can help people feel more comfortable sharing their ideas.</a:t>
            </a:r>
            <a:endParaRPr lang="en-US" dirty="0"/>
          </a:p>
        </p:txBody>
      </p:sp>
      <p:pic>
        <p:nvPicPr>
          <p:cNvPr id="12" name="Picture 11">
            <a:extLst>
              <a:ext uri="{FF2B5EF4-FFF2-40B4-BE49-F238E27FC236}">
                <a16:creationId xmlns:a16="http://schemas.microsoft.com/office/drawing/2014/main" id="{7EE5C430-E370-4B2F-F203-A1C26D6A821F}"/>
              </a:ext>
            </a:extLst>
          </p:cNvPr>
          <p:cNvPicPr>
            <a:picLocks noChangeAspect="1"/>
          </p:cNvPicPr>
          <p:nvPr/>
        </p:nvPicPr>
        <p:blipFill>
          <a:blip r:embed="rId4"/>
          <a:stretch>
            <a:fillRect/>
          </a:stretch>
        </p:blipFill>
        <p:spPr>
          <a:xfrm>
            <a:off x="4046785" y="1179470"/>
            <a:ext cx="4098429" cy="1920578"/>
          </a:xfrm>
          <a:prstGeom prst="rect">
            <a:avLst/>
          </a:prstGeom>
        </p:spPr>
      </p:pic>
    </p:spTree>
    <p:extLst>
      <p:ext uri="{BB962C8B-B14F-4D97-AF65-F5344CB8AC3E}">
        <p14:creationId xmlns:p14="http://schemas.microsoft.com/office/powerpoint/2010/main" val="128461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Practical Exercise: </a:t>
            </a:r>
            <a:r>
              <a:rPr lang="en-US" sz="2800" b="1" dirty="0">
                <a:solidFill>
                  <a:srgbClr val="44546A">
                    <a:lumMod val="50000"/>
                  </a:srgbClr>
                </a:solidFill>
                <a:latin typeface="Calibri" panose="020F0502020204030204"/>
              </a:rPr>
              <a:t>Think-Pair-Share</a:t>
            </a:r>
            <a:endPar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06C0B382-1075-2DE2-4249-D18E08462CAA}"/>
              </a:ext>
            </a:extLst>
          </p:cNvPr>
          <p:cNvSpPr/>
          <p:nvPr/>
        </p:nvSpPr>
        <p:spPr>
          <a:xfrm>
            <a:off x="926122" y="1004927"/>
            <a:ext cx="1793632" cy="1925842"/>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#2</a:t>
            </a:r>
          </a:p>
          <a:p>
            <a:pPr algn="ctr"/>
            <a:r>
              <a:rPr lang="en-US" dirty="0"/>
              <a:t>THINK </a:t>
            </a:r>
          </a:p>
          <a:p>
            <a:pPr algn="ctr"/>
            <a:r>
              <a:rPr lang="en-US" dirty="0"/>
              <a:t>PAIR-SHARE</a:t>
            </a:r>
          </a:p>
        </p:txBody>
      </p:sp>
      <p:sp>
        <p:nvSpPr>
          <p:cNvPr id="3" name="Rectangle: Rounded Corners 2">
            <a:extLst>
              <a:ext uri="{FF2B5EF4-FFF2-40B4-BE49-F238E27FC236}">
                <a16:creationId xmlns:a16="http://schemas.microsoft.com/office/drawing/2014/main" id="{2457D279-3989-A243-DA77-DEF8369249D6}"/>
              </a:ext>
            </a:extLst>
          </p:cNvPr>
          <p:cNvSpPr/>
          <p:nvPr/>
        </p:nvSpPr>
        <p:spPr>
          <a:xfrm>
            <a:off x="3065585" y="987994"/>
            <a:ext cx="8024446" cy="1942775"/>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Scenario</a:t>
            </a:r>
          </a:p>
          <a:p>
            <a:pPr algn="ctr"/>
            <a:r>
              <a:rPr lang="en-US" sz="2200" dirty="0">
                <a:solidFill>
                  <a:schemeClr val="tx1"/>
                </a:solidFill>
              </a:rPr>
              <a:t>Think about a recent briefing or training that you would describe as awful; with low facilitator engagement and you leaving the training more confused then when you arrived.</a:t>
            </a:r>
          </a:p>
        </p:txBody>
      </p:sp>
      <p:sp>
        <p:nvSpPr>
          <p:cNvPr id="5" name="Rectangle: Rounded Corners 4">
            <a:extLst>
              <a:ext uri="{FF2B5EF4-FFF2-40B4-BE49-F238E27FC236}">
                <a16:creationId xmlns:a16="http://schemas.microsoft.com/office/drawing/2014/main" id="{5C7E71CB-8958-ADAD-A421-0591B8212262}"/>
              </a:ext>
            </a:extLst>
          </p:cNvPr>
          <p:cNvSpPr/>
          <p:nvPr/>
        </p:nvSpPr>
        <p:spPr>
          <a:xfrm>
            <a:off x="926122" y="3232963"/>
            <a:ext cx="10163909" cy="2992648"/>
          </a:xfrm>
          <a:prstGeom prst="roundRect">
            <a:avLst/>
          </a:prstGeom>
          <a:no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rPr>
              <a:t>Think, then come together in small groups and discuss the below.</a:t>
            </a:r>
          </a:p>
          <a:p>
            <a:pPr algn="ctr"/>
            <a:r>
              <a:rPr lang="en-US" sz="2400" dirty="0">
                <a:solidFill>
                  <a:schemeClr val="tx1"/>
                </a:solidFill>
              </a:rPr>
              <a:t>(Please leave out names of individual facilitators)</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Identify at east one potential topic/activity within the training where the facilitator could have implemented think-pair-share.</a:t>
            </a:r>
          </a:p>
          <a:p>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Why do you think it would have been beneficial to use think-pair-share?</a:t>
            </a:r>
          </a:p>
        </p:txBody>
      </p:sp>
    </p:spTree>
    <p:extLst>
      <p:ext uri="{BB962C8B-B14F-4D97-AF65-F5344CB8AC3E}">
        <p14:creationId xmlns:p14="http://schemas.microsoft.com/office/powerpoint/2010/main" val="299721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3388" y="0"/>
            <a:ext cx="251861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MyTeam-MyGuard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People First Mission Always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44546A">
                    <a:lumMod val="50000"/>
                  </a:srgbClr>
                </a:solidFill>
                <a:effectLst/>
                <a:uLnTx/>
                <a:uFillTx/>
                <a:latin typeface="Arial Black" panose="020B0A04020102020204" pitchFamily="34" charset="0"/>
                <a:ea typeface="+mn-ea"/>
                <a:cs typeface="+mn-cs"/>
              </a:rPr>
              <a:t>Social Health Work Group  </a:t>
            </a:r>
          </a:p>
        </p:txBody>
      </p:sp>
      <p:sp>
        <p:nvSpPr>
          <p:cNvPr id="6" name="TextBox 5"/>
          <p:cNvSpPr txBox="1"/>
          <p:nvPr/>
        </p:nvSpPr>
        <p:spPr>
          <a:xfrm>
            <a:off x="6140917" y="6593306"/>
            <a:ext cx="4042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CUI</a:t>
            </a:r>
          </a:p>
        </p:txBody>
      </p:sp>
      <p:sp>
        <p:nvSpPr>
          <p:cNvPr id="8" name="TextBox 7"/>
          <p:cNvSpPr txBox="1"/>
          <p:nvPr/>
        </p:nvSpPr>
        <p:spPr>
          <a:xfrm>
            <a:off x="257452" y="153888"/>
            <a:ext cx="97696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44546A">
                    <a:lumMod val="50000"/>
                  </a:srgbClr>
                </a:solidFill>
                <a:latin typeface="Calibri" panose="020F0502020204030204"/>
              </a:rPr>
              <a:t>#3 Asking Quality Questions</a:t>
            </a:r>
            <a:endParaRPr kumimoji="0" lang="en-US" sz="28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cxnSp>
        <p:nvCxnSpPr>
          <p:cNvPr id="7" name="Straight Connector 6"/>
          <p:cNvCxnSpPr/>
          <p:nvPr/>
        </p:nvCxnSpPr>
        <p:spPr>
          <a:xfrm>
            <a:off x="0" y="694267"/>
            <a:ext cx="12192000" cy="8466"/>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05D899E-87D8-12EC-0554-DBFC91D5292D}"/>
              </a:ext>
            </a:extLst>
          </p:cNvPr>
          <p:cNvPicPr>
            <a:picLocks noChangeAspect="1"/>
          </p:cNvPicPr>
          <p:nvPr/>
        </p:nvPicPr>
        <p:blipFill>
          <a:blip r:embed="rId3"/>
          <a:stretch>
            <a:fillRect/>
          </a:stretch>
        </p:blipFill>
        <p:spPr>
          <a:xfrm>
            <a:off x="2445181" y="1264453"/>
            <a:ext cx="7391471" cy="2280931"/>
          </a:xfrm>
          <a:prstGeom prst="rect">
            <a:avLst/>
          </a:prstGeom>
        </p:spPr>
      </p:pic>
      <p:sp>
        <p:nvSpPr>
          <p:cNvPr id="3" name="Rectangle 2">
            <a:extLst>
              <a:ext uri="{FF2B5EF4-FFF2-40B4-BE49-F238E27FC236}">
                <a16:creationId xmlns:a16="http://schemas.microsoft.com/office/drawing/2014/main" id="{BCF2E58A-6FD2-F24F-FBE5-A565FCE2C9DD}"/>
              </a:ext>
            </a:extLst>
          </p:cNvPr>
          <p:cNvSpPr/>
          <p:nvPr/>
        </p:nvSpPr>
        <p:spPr>
          <a:xfrm>
            <a:off x="3518703" y="2238811"/>
            <a:ext cx="5492655" cy="1048399"/>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Asking quality questions is important for generating participation and group discussions. </a:t>
            </a:r>
          </a:p>
        </p:txBody>
      </p:sp>
      <p:pic>
        <p:nvPicPr>
          <p:cNvPr id="1026" name="Picture 2">
            <a:extLst>
              <a:ext uri="{FF2B5EF4-FFF2-40B4-BE49-F238E27FC236}">
                <a16:creationId xmlns:a16="http://schemas.microsoft.com/office/drawing/2014/main" id="{93B5644C-B551-1F3C-0006-567B53824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592" y="830996"/>
            <a:ext cx="2286413" cy="127955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8587C2C-2962-D643-F90B-2EF773CBCB5A}"/>
              </a:ext>
            </a:extLst>
          </p:cNvPr>
          <p:cNvSpPr txBox="1">
            <a:spLocks/>
          </p:cNvSpPr>
          <p:nvPr/>
        </p:nvSpPr>
        <p:spPr>
          <a:xfrm>
            <a:off x="659757" y="3607023"/>
            <a:ext cx="11053824" cy="3250977"/>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800" dirty="0"/>
              <a:t>Ask quality questions by</a:t>
            </a:r>
            <a:r>
              <a:rPr lang="en-US" sz="1800" dirty="0">
                <a:cs typeface="Calibri"/>
              </a:rPr>
              <a:t>:</a:t>
            </a:r>
          </a:p>
          <a:p>
            <a:pPr lvl="1">
              <a:lnSpc>
                <a:spcPct val="110000"/>
              </a:lnSpc>
            </a:pPr>
            <a:r>
              <a:rPr lang="en-US" sz="1800" dirty="0"/>
              <a:t>Using closed-ended questions for a check on learning or to get a group consensus.  </a:t>
            </a:r>
          </a:p>
          <a:p>
            <a:pPr lvl="1">
              <a:lnSpc>
                <a:spcPct val="110000"/>
              </a:lnSpc>
            </a:pPr>
            <a:r>
              <a:rPr lang="en-US" sz="1800" dirty="0"/>
              <a:t>Using open-ended questions to generate discussion. </a:t>
            </a:r>
          </a:p>
          <a:p>
            <a:pPr lvl="1">
              <a:lnSpc>
                <a:spcPct val="110000"/>
              </a:lnSpc>
            </a:pPr>
            <a:r>
              <a:rPr lang="en-US" sz="1800" dirty="0"/>
              <a:t>Restating your question when it seems unclear.</a:t>
            </a:r>
          </a:p>
          <a:p>
            <a:pPr lvl="1">
              <a:lnSpc>
                <a:spcPct val="110000"/>
              </a:lnSpc>
            </a:pPr>
            <a:r>
              <a:rPr lang="en-US" sz="1800" dirty="0"/>
              <a:t>Polling the audience to get a show of hands, then asking the participants to provide examples or explain their rationale.</a:t>
            </a:r>
          </a:p>
          <a:p>
            <a:pPr lvl="1">
              <a:lnSpc>
                <a:spcPct val="110000"/>
              </a:lnSpc>
            </a:pPr>
            <a:r>
              <a:rPr lang="en-US" sz="1800" dirty="0"/>
              <a:t>Letting the participants know, when appropriate, if there is “no right or wrong answer for this question,” which can ease the pressure on the group.</a:t>
            </a:r>
            <a:endParaRPr lang="en-US" sz="2000" dirty="0"/>
          </a:p>
        </p:txBody>
      </p:sp>
    </p:spTree>
    <p:extLst>
      <p:ext uri="{BB962C8B-B14F-4D97-AF65-F5344CB8AC3E}">
        <p14:creationId xmlns:p14="http://schemas.microsoft.com/office/powerpoint/2010/main" val="3189221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D935838AD4144188198AE176674111" ma:contentTypeVersion="11" ma:contentTypeDescription="Create a new document." ma:contentTypeScope="" ma:versionID="e9509ab89484fc7bb5043e168b9cea1e">
  <xsd:schema xmlns:xsd="http://www.w3.org/2001/XMLSchema" xmlns:xs="http://www.w3.org/2001/XMLSchema" xmlns:p="http://schemas.microsoft.com/office/2006/metadata/properties" xmlns:ns1="http://schemas.microsoft.com/sharepoint/v3" xmlns:ns2="8b3062a5-e656-4628-8071-40863e6ede7e" xmlns:ns3="7168a72b-7dd7-477c-8661-17c463be1bc4" targetNamespace="http://schemas.microsoft.com/office/2006/metadata/properties" ma:root="true" ma:fieldsID="5b7185eafa515bf1cdd2c799410c1775" ns1:_="" ns2:_="" ns3:_="">
    <xsd:import namespace="http://schemas.microsoft.com/sharepoint/v3"/>
    <xsd:import namespace="8b3062a5-e656-4628-8071-40863e6ede7e"/>
    <xsd:import namespace="7168a72b-7dd7-477c-8661-17c463be1bc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3062a5-e656-4628-8071-40863e6ed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68a72b-7dd7-477c-8661-17c463be1bc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876dcf-6080-4335-ba09-2083ddca4a6f}" ma:internalName="TaxCatchAll" ma:showField="CatchAllData" ma:web="7168a72b-7dd7-477c-8661-17c463be1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8b3062a5-e656-4628-8071-40863e6ede7e">
      <Terms xmlns="http://schemas.microsoft.com/office/infopath/2007/PartnerControls"/>
    </lcf76f155ced4ddcb4097134ff3c332f>
    <TaxCatchAll xmlns="7168a72b-7dd7-477c-8661-17c463be1bc4" xsi:nil="true"/>
  </documentManagement>
</p:properties>
</file>

<file path=customXml/itemProps1.xml><?xml version="1.0" encoding="utf-8"?>
<ds:datastoreItem xmlns:ds="http://schemas.openxmlformats.org/officeDocument/2006/customXml" ds:itemID="{F77018EA-F4E5-47B0-9AD0-B2591E11E09A}"/>
</file>

<file path=customXml/itemProps2.xml><?xml version="1.0" encoding="utf-8"?>
<ds:datastoreItem xmlns:ds="http://schemas.openxmlformats.org/officeDocument/2006/customXml" ds:itemID="{FB476543-02BE-4224-B893-A9A3EF4A1528}">
  <ds:schemaRefs>
    <ds:schemaRef ds:uri="http://schemas.microsoft.com/sharepoint/v3/contenttype/forms"/>
  </ds:schemaRefs>
</ds:datastoreItem>
</file>

<file path=customXml/itemProps3.xml><?xml version="1.0" encoding="utf-8"?>
<ds:datastoreItem xmlns:ds="http://schemas.openxmlformats.org/officeDocument/2006/customXml" ds:itemID="{85A1C686-8348-4757-899E-EBDFF58E248F}">
  <ds:schemaRefs>
    <ds:schemaRef ds:uri="http://schemas.microsoft.com/office/2006/metadata/properties"/>
    <ds:schemaRef ds:uri="7168a72b-7dd7-477c-8661-17c463be1bc4"/>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elements/1.1/"/>
    <ds:schemaRef ds:uri="8b3062a5-e656-4628-8071-40863e6ede7e"/>
    <ds:schemaRef ds:uri="http://schemas.microsoft.com/sharepoint/v3"/>
    <ds:schemaRef ds:uri="http://purl.org/dc/dcmitype/"/>
    <ds:schemaRef ds:uri="37aadec8-df89-47c5-b0e5-90a6d180a8b7"/>
    <ds:schemaRef ds:uri="4ed12d82-59bb-457b-a2c4-b7e05417fe28"/>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1097</TotalTime>
  <Words>4564</Words>
  <Application>Microsoft Office PowerPoint</Application>
  <PresentationFormat>Widescreen</PresentationFormat>
  <Paragraphs>372</Paragraphs>
  <Slides>19</Slides>
  <Notes>19</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Calibri Light</vt:lpstr>
      <vt:lpstr>Gill Sans MT Condensed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Amy L CIV USA</dc:creator>
  <cp:lastModifiedBy>Ruff, Amy L CIV NG NDARNG (USA)</cp:lastModifiedBy>
  <cp:revision>1320</cp:revision>
  <cp:lastPrinted>2024-04-23T14:00:54Z</cp:lastPrinted>
  <dcterms:created xsi:type="dcterms:W3CDTF">2021-02-23T10:53:07Z</dcterms:created>
  <dcterms:modified xsi:type="dcterms:W3CDTF">2025-02-13T15:17:34Z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0x010100D1D935838AD4144188198AE176674111</vt:lpwstr>
  </property>
  <property fmtid="{D5CDD505-2E9C-101B-9397-08002B2CF9AE}" pid="3" name="MediaServiceImageTags">
    <vt:lpwstr/>
  </property>
</Properties>
</file>