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75" r:id="rId5"/>
    <p:sldId id="617" r:id="rId6"/>
    <p:sldId id="256" r:id="rId7"/>
    <p:sldId id="27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615" r:id="rId23"/>
    <p:sldId id="616" r:id="rId24"/>
    <p:sldId id="27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D6E72D-C760-1655-BE3F-DB99F3D5F5D0}" v="16" dt="2025-08-07T14:03:23.120"/>
    <p1510:client id="{3C7CBF1C-D89D-1B62-5E72-C153DF7ED9C8}" v="15" dt="2025-08-07T14:10:13.518"/>
    <p1510:client id="{AD585118-A138-3D83-0630-FFD642A7DC9D}" v="5" dt="2025-08-07T14:04:41.456"/>
    <p1510:client id="{BB8E3CD1-F915-4501-8724-FE20BCB6B32A}" v="632" dt="2025-08-05T15:31:38.1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7407" autoAdjust="0"/>
  </p:normalViewPr>
  <p:slideViewPr>
    <p:cSldViewPr snapToGrid="0">
      <p:cViewPr varScale="1">
        <p:scale>
          <a:sx n="62" d="100"/>
          <a:sy n="62" d="100"/>
        </p:scale>
        <p:origin x="148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nsaker, Amber R SGT USARMY NG NDARNG (USA)" userId="S::amber.r.hunsaker.mil@army.mil::45ffcc79-3bb8-4e2f-94fd-4110ddb5d9d9" providerId="AD" clId="Web-{BB8E3CD1-F915-4501-8724-FE20BCB6B32A}"/>
    <pc:docChg chg="modSld">
      <pc:chgData name="Hunsaker, Amber R SGT USARMY NG NDARNG (USA)" userId="S::amber.r.hunsaker.mil@army.mil::45ffcc79-3bb8-4e2f-94fd-4110ddb5d9d9" providerId="AD" clId="Web-{BB8E3CD1-F915-4501-8724-FE20BCB6B32A}" dt="2025-08-05T15:31:36.288" v="2580"/>
      <pc:docMkLst>
        <pc:docMk/>
      </pc:docMkLst>
      <pc:sldChg chg="modNotes">
        <pc:chgData name="Hunsaker, Amber R SGT USARMY NG NDARNG (USA)" userId="S::amber.r.hunsaker.mil@army.mil::45ffcc79-3bb8-4e2f-94fd-4110ddb5d9d9" providerId="AD" clId="Web-{BB8E3CD1-F915-4501-8724-FE20BCB6B32A}" dt="2025-07-28T19:24:54.817" v="96"/>
        <pc:sldMkLst>
          <pc:docMk/>
          <pc:sldMk cId="965670890" sldId="257"/>
        </pc:sldMkLst>
      </pc:sldChg>
      <pc:sldChg chg="modNotes">
        <pc:chgData name="Hunsaker, Amber R SGT USARMY NG NDARNG (USA)" userId="S::amber.r.hunsaker.mil@army.mil::45ffcc79-3bb8-4e2f-94fd-4110ddb5d9d9" providerId="AD" clId="Web-{BB8E3CD1-F915-4501-8724-FE20BCB6B32A}" dt="2025-07-28T19:57:48.458" v="205"/>
        <pc:sldMkLst>
          <pc:docMk/>
          <pc:sldMk cId="1364805551" sldId="258"/>
        </pc:sldMkLst>
      </pc:sldChg>
      <pc:sldChg chg="delSp modSp modNotes">
        <pc:chgData name="Hunsaker, Amber R SGT USARMY NG NDARNG (USA)" userId="S::amber.r.hunsaker.mil@army.mil::45ffcc79-3bb8-4e2f-94fd-4110ddb5d9d9" providerId="AD" clId="Web-{BB8E3CD1-F915-4501-8724-FE20BCB6B32A}" dt="2025-08-05T15:23:40.328" v="2103"/>
        <pc:sldMkLst>
          <pc:docMk/>
          <pc:sldMk cId="2871177339" sldId="260"/>
        </pc:sldMkLst>
        <pc:spChg chg="mod">
          <ac:chgData name="Hunsaker, Amber R SGT USARMY NG NDARNG (USA)" userId="S::amber.r.hunsaker.mil@army.mil::45ffcc79-3bb8-4e2f-94fd-4110ddb5d9d9" providerId="AD" clId="Web-{BB8E3CD1-F915-4501-8724-FE20BCB6B32A}" dt="2025-08-05T15:23:34.171" v="2100" actId="20577"/>
          <ac:spMkLst>
            <pc:docMk/>
            <pc:sldMk cId="2871177339" sldId="260"/>
            <ac:spMk id="6" creationId="{9959C678-3DDB-859B-DC9A-C78E55BFAE7F}"/>
          </ac:spMkLst>
        </pc:spChg>
      </pc:sldChg>
      <pc:sldChg chg="modNotes">
        <pc:chgData name="Hunsaker, Amber R SGT USARMY NG NDARNG (USA)" userId="S::amber.r.hunsaker.mil@army.mil::45ffcc79-3bb8-4e2f-94fd-4110ddb5d9d9" providerId="AD" clId="Web-{BB8E3CD1-F915-4501-8724-FE20BCB6B32A}" dt="2025-08-05T14:45:52.692" v="550"/>
        <pc:sldMkLst>
          <pc:docMk/>
          <pc:sldMk cId="4021550164" sldId="261"/>
        </pc:sldMkLst>
      </pc:sldChg>
      <pc:sldChg chg="modNotes">
        <pc:chgData name="Hunsaker, Amber R SGT USARMY NG NDARNG (USA)" userId="S::amber.r.hunsaker.mil@army.mil::45ffcc79-3bb8-4e2f-94fd-4110ddb5d9d9" providerId="AD" clId="Web-{BB8E3CD1-F915-4501-8724-FE20BCB6B32A}" dt="2025-08-05T14:48:54.882" v="640"/>
        <pc:sldMkLst>
          <pc:docMk/>
          <pc:sldMk cId="4190343817" sldId="262"/>
        </pc:sldMkLst>
      </pc:sldChg>
      <pc:sldChg chg="modNotes">
        <pc:chgData name="Hunsaker, Amber R SGT USARMY NG NDARNG (USA)" userId="S::amber.r.hunsaker.mil@army.mil::45ffcc79-3bb8-4e2f-94fd-4110ddb5d9d9" providerId="AD" clId="Web-{BB8E3CD1-F915-4501-8724-FE20BCB6B32A}" dt="2025-08-05T14:52:00.242" v="795"/>
        <pc:sldMkLst>
          <pc:docMk/>
          <pc:sldMk cId="1193793180" sldId="263"/>
        </pc:sldMkLst>
      </pc:sldChg>
      <pc:sldChg chg="modNotes">
        <pc:chgData name="Hunsaker, Amber R SGT USARMY NG NDARNG (USA)" userId="S::amber.r.hunsaker.mil@army.mil::45ffcc79-3bb8-4e2f-94fd-4110ddb5d9d9" providerId="AD" clId="Web-{BB8E3CD1-F915-4501-8724-FE20BCB6B32A}" dt="2025-08-05T14:55:11.955" v="891"/>
        <pc:sldMkLst>
          <pc:docMk/>
          <pc:sldMk cId="3564919516" sldId="264"/>
        </pc:sldMkLst>
      </pc:sldChg>
      <pc:sldChg chg="modNotes">
        <pc:chgData name="Hunsaker, Amber R SGT USARMY NG NDARNG (USA)" userId="S::amber.r.hunsaker.mil@army.mil::45ffcc79-3bb8-4e2f-94fd-4110ddb5d9d9" providerId="AD" clId="Web-{BB8E3CD1-F915-4501-8724-FE20BCB6B32A}" dt="2025-08-05T15:09:47.187" v="960"/>
        <pc:sldMkLst>
          <pc:docMk/>
          <pc:sldMk cId="3178681029" sldId="265"/>
        </pc:sldMkLst>
      </pc:sldChg>
      <pc:sldChg chg="modNotes">
        <pc:chgData name="Hunsaker, Amber R SGT USARMY NG NDARNG (USA)" userId="S::amber.r.hunsaker.mil@army.mil::45ffcc79-3bb8-4e2f-94fd-4110ddb5d9d9" providerId="AD" clId="Web-{BB8E3CD1-F915-4501-8724-FE20BCB6B32A}" dt="2025-08-05T15:12:09.362" v="1144"/>
        <pc:sldMkLst>
          <pc:docMk/>
          <pc:sldMk cId="3629211567" sldId="266"/>
        </pc:sldMkLst>
      </pc:sldChg>
      <pc:sldChg chg="modNotes">
        <pc:chgData name="Hunsaker, Amber R SGT USARMY NG NDARNG (USA)" userId="S::amber.r.hunsaker.mil@army.mil::45ffcc79-3bb8-4e2f-94fd-4110ddb5d9d9" providerId="AD" clId="Web-{BB8E3CD1-F915-4501-8724-FE20BCB6B32A}" dt="2025-08-05T15:12:51.426" v="1178"/>
        <pc:sldMkLst>
          <pc:docMk/>
          <pc:sldMk cId="1580993851" sldId="267"/>
        </pc:sldMkLst>
      </pc:sldChg>
      <pc:sldChg chg="modNotes">
        <pc:chgData name="Hunsaker, Amber R SGT USARMY NG NDARNG (USA)" userId="S::amber.r.hunsaker.mil@army.mil::45ffcc79-3bb8-4e2f-94fd-4110ddb5d9d9" providerId="AD" clId="Web-{BB8E3CD1-F915-4501-8724-FE20BCB6B32A}" dt="2025-08-05T15:15:05.209" v="1308"/>
        <pc:sldMkLst>
          <pc:docMk/>
          <pc:sldMk cId="324279998" sldId="268"/>
        </pc:sldMkLst>
      </pc:sldChg>
      <pc:sldChg chg="modNotes">
        <pc:chgData name="Hunsaker, Amber R SGT USARMY NG NDARNG (USA)" userId="S::amber.r.hunsaker.mil@army.mil::45ffcc79-3bb8-4e2f-94fd-4110ddb5d9d9" providerId="AD" clId="Web-{BB8E3CD1-F915-4501-8724-FE20BCB6B32A}" dt="2025-08-05T15:16:36.085" v="1467"/>
        <pc:sldMkLst>
          <pc:docMk/>
          <pc:sldMk cId="2379136120" sldId="269"/>
        </pc:sldMkLst>
      </pc:sldChg>
      <pc:sldChg chg="modNotes">
        <pc:chgData name="Hunsaker, Amber R SGT USARMY NG NDARNG (USA)" userId="S::amber.r.hunsaker.mil@army.mil::45ffcc79-3bb8-4e2f-94fd-4110ddb5d9d9" providerId="AD" clId="Web-{BB8E3CD1-F915-4501-8724-FE20BCB6B32A}" dt="2025-08-05T15:20:33.637" v="1907"/>
        <pc:sldMkLst>
          <pc:docMk/>
          <pc:sldMk cId="2629707262" sldId="270"/>
        </pc:sldMkLst>
      </pc:sldChg>
      <pc:sldChg chg="addSp modSp modNotes">
        <pc:chgData name="Hunsaker, Amber R SGT USARMY NG NDARNG (USA)" userId="S::amber.r.hunsaker.mil@army.mil::45ffcc79-3bb8-4e2f-94fd-4110ddb5d9d9" providerId="AD" clId="Web-{BB8E3CD1-F915-4501-8724-FE20BCB6B32A}" dt="2025-08-05T15:31:36.288" v="2580"/>
        <pc:sldMkLst>
          <pc:docMk/>
          <pc:sldMk cId="3742269979" sldId="276"/>
        </pc:sldMkLst>
        <pc:spChg chg="mod">
          <ac:chgData name="Hunsaker, Amber R SGT USARMY NG NDARNG (USA)" userId="S::amber.r.hunsaker.mil@army.mil::45ffcc79-3bb8-4e2f-94fd-4110ddb5d9d9" providerId="AD" clId="Web-{BB8E3CD1-F915-4501-8724-FE20BCB6B32A}" dt="2025-08-05T15:28:34.895" v="2345" actId="20577"/>
          <ac:spMkLst>
            <pc:docMk/>
            <pc:sldMk cId="3742269979" sldId="276"/>
            <ac:spMk id="3" creationId="{CFBAE6C4-177D-DAC9-730D-2E65D77E0189}"/>
          </ac:spMkLst>
        </pc:spChg>
        <pc:picChg chg="add mod">
          <ac:chgData name="Hunsaker, Amber R SGT USARMY NG NDARNG (USA)" userId="S::amber.r.hunsaker.mil@army.mil::45ffcc79-3bb8-4e2f-94fd-4110ddb5d9d9" providerId="AD" clId="Web-{BB8E3CD1-F915-4501-8724-FE20BCB6B32A}" dt="2025-08-05T15:26:01.017" v="2141" actId="1076"/>
          <ac:picMkLst>
            <pc:docMk/>
            <pc:sldMk cId="3742269979" sldId="276"/>
            <ac:picMk id="4" creationId="{1FA81502-41E0-ED2C-7E0B-B20C1CDAB693}"/>
          </ac:picMkLst>
        </pc:picChg>
      </pc:sldChg>
    </pc:docChg>
  </pc:docChgLst>
  <pc:docChgLst>
    <pc:chgData name="Votava, Charles A CIV NG NDARNG (USA)" userId="8c60b919-8ff7-480a-bf80-7ee3096a69df" providerId="ADAL" clId="{1B4AF147-3FC3-4C2F-A27C-689A9E41A330}"/>
    <pc:docChg chg="custSel addSld modSld">
      <pc:chgData name="Votava, Charles A CIV NG NDARNG (USA)" userId="8c60b919-8ff7-480a-bf80-7ee3096a69df" providerId="ADAL" clId="{1B4AF147-3FC3-4C2F-A27C-689A9E41A330}" dt="2025-06-25T16:44:05.270" v="438" actId="20577"/>
      <pc:docMkLst>
        <pc:docMk/>
      </pc:docMkLst>
      <pc:sldChg chg="addSp modSp mod">
        <pc:chgData name="Votava, Charles A CIV NG NDARNG (USA)" userId="8c60b919-8ff7-480a-bf80-7ee3096a69df" providerId="ADAL" clId="{1B4AF147-3FC3-4C2F-A27C-689A9E41A330}" dt="2025-06-25T16:44:05.270" v="438" actId="20577"/>
        <pc:sldMkLst>
          <pc:docMk/>
          <pc:sldMk cId="2871177339" sldId="260"/>
        </pc:sldMkLst>
      </pc:sldChg>
      <pc:sldChg chg="modSp new mod">
        <pc:chgData name="Votava, Charles A CIV NG NDARNG (USA)" userId="8c60b919-8ff7-480a-bf80-7ee3096a69df" providerId="ADAL" clId="{1B4AF147-3FC3-4C2F-A27C-689A9E41A330}" dt="2025-06-25T16:38:17.464" v="173" actId="207"/>
        <pc:sldMkLst>
          <pc:docMk/>
          <pc:sldMk cId="3742269979" sldId="276"/>
        </pc:sldMkLst>
      </pc:sldChg>
    </pc:docChg>
  </pc:docChgLst>
  <pc:docChgLst>
    <pc:chgData name="Sommerfeld, Jacob A CPT USARMY NG NDARNG (USA)" userId="S::jacob.a.sommerfeld.mil@army.mil::832b7c3f-d9d2-4070-a691-af21d0a03354" providerId="AD" clId="Web-{AD585118-A138-3D83-0630-FFD642A7DC9D}"/>
    <pc:docChg chg="addSld delSld">
      <pc:chgData name="Sommerfeld, Jacob A CPT USARMY NG NDARNG (USA)" userId="S::jacob.a.sommerfeld.mil@army.mil::832b7c3f-d9d2-4070-a691-af21d0a03354" providerId="AD" clId="Web-{AD585118-A138-3D83-0630-FFD642A7DC9D}" dt="2025-08-07T14:04:41.456" v="4"/>
      <pc:docMkLst>
        <pc:docMk/>
      </pc:docMkLst>
      <pc:sldChg chg="add del">
        <pc:chgData name="Sommerfeld, Jacob A CPT USARMY NG NDARNG (USA)" userId="S::jacob.a.sommerfeld.mil@army.mil::832b7c3f-d9d2-4070-a691-af21d0a03354" providerId="AD" clId="Web-{AD585118-A138-3D83-0630-FFD642A7DC9D}" dt="2025-08-07T14:04:28.956" v="3"/>
        <pc:sldMkLst>
          <pc:docMk/>
          <pc:sldMk cId="1396832875" sldId="274"/>
        </pc:sldMkLst>
      </pc:sldChg>
      <pc:sldChg chg="add">
        <pc:chgData name="Sommerfeld, Jacob A CPT USARMY NG NDARNG (USA)" userId="S::jacob.a.sommerfeld.mil@army.mil::832b7c3f-d9d2-4070-a691-af21d0a03354" providerId="AD" clId="Web-{AD585118-A138-3D83-0630-FFD642A7DC9D}" dt="2025-08-07T14:04:22.690" v="0"/>
        <pc:sldMkLst>
          <pc:docMk/>
          <pc:sldMk cId="1234438632" sldId="615"/>
        </pc:sldMkLst>
      </pc:sldChg>
      <pc:sldChg chg="add">
        <pc:chgData name="Sommerfeld, Jacob A CPT USARMY NG NDARNG (USA)" userId="S::jacob.a.sommerfeld.mil@army.mil::832b7c3f-d9d2-4070-a691-af21d0a03354" providerId="AD" clId="Web-{AD585118-A138-3D83-0630-FFD642A7DC9D}" dt="2025-08-07T14:04:22.784" v="1"/>
        <pc:sldMkLst>
          <pc:docMk/>
          <pc:sldMk cId="171655796" sldId="616"/>
        </pc:sldMkLst>
      </pc:sldChg>
      <pc:sldChg chg="add">
        <pc:chgData name="Sommerfeld, Jacob A CPT USARMY NG NDARNG (USA)" userId="S::jacob.a.sommerfeld.mil@army.mil::832b7c3f-d9d2-4070-a691-af21d0a03354" providerId="AD" clId="Web-{AD585118-A138-3D83-0630-FFD642A7DC9D}" dt="2025-08-07T14:04:41.456" v="4"/>
        <pc:sldMkLst>
          <pc:docMk/>
          <pc:sldMk cId="3554443455" sldId="617"/>
        </pc:sldMkLst>
      </pc:sldChg>
    </pc:docChg>
  </pc:docChgLst>
  <pc:docChgLst>
    <pc:chgData name="Sommerfeld, Jacob A CPT USARMY NG NDARNG (USA)" userId="S::jacob.a.sommerfeld.mil@army.mil::832b7c3f-d9d2-4070-a691-af21d0a03354" providerId="AD" clId="Web-{29D6E72D-C760-1655-BE3F-DB99F3D5F5D0}"/>
    <pc:docChg chg="modSld">
      <pc:chgData name="Sommerfeld, Jacob A CPT USARMY NG NDARNG (USA)" userId="S::jacob.a.sommerfeld.mil@army.mil::832b7c3f-d9d2-4070-a691-af21d0a03354" providerId="AD" clId="Web-{29D6E72D-C760-1655-BE3F-DB99F3D5F5D0}" dt="2025-08-07T14:03:41.136" v="18"/>
      <pc:docMkLst>
        <pc:docMk/>
      </pc:docMkLst>
      <pc:sldChg chg="delSp">
        <pc:chgData name="Sommerfeld, Jacob A CPT USARMY NG NDARNG (USA)" userId="S::jacob.a.sommerfeld.mil@army.mil::832b7c3f-d9d2-4070-a691-af21d0a03354" providerId="AD" clId="Web-{29D6E72D-C760-1655-BE3F-DB99F3D5F5D0}" dt="2025-08-07T14:02:20.010" v="0"/>
        <pc:sldMkLst>
          <pc:docMk/>
          <pc:sldMk cId="965670890" sldId="257"/>
        </pc:sldMkLst>
        <pc:spChg chg="del">
          <ac:chgData name="Sommerfeld, Jacob A CPT USARMY NG NDARNG (USA)" userId="S::jacob.a.sommerfeld.mil@army.mil::832b7c3f-d9d2-4070-a691-af21d0a03354" providerId="AD" clId="Web-{29D6E72D-C760-1655-BE3F-DB99F3D5F5D0}" dt="2025-08-07T14:02:20.010" v="0"/>
          <ac:spMkLst>
            <pc:docMk/>
            <pc:sldMk cId="965670890" sldId="257"/>
            <ac:spMk id="2" creationId="{B066BDD3-81A3-A185-7722-B72AF993AA0E}"/>
          </ac:spMkLst>
        </pc:spChg>
      </pc:sldChg>
      <pc:sldChg chg="delSp">
        <pc:chgData name="Sommerfeld, Jacob A CPT USARMY NG NDARNG (USA)" userId="S::jacob.a.sommerfeld.mil@army.mil::832b7c3f-d9d2-4070-a691-af21d0a03354" providerId="AD" clId="Web-{29D6E72D-C760-1655-BE3F-DB99F3D5F5D0}" dt="2025-08-07T14:02:28.307" v="2"/>
        <pc:sldMkLst>
          <pc:docMk/>
          <pc:sldMk cId="1364805551" sldId="258"/>
        </pc:sldMkLst>
        <pc:spChg chg="del">
          <ac:chgData name="Sommerfeld, Jacob A CPT USARMY NG NDARNG (USA)" userId="S::jacob.a.sommerfeld.mil@army.mil::832b7c3f-d9d2-4070-a691-af21d0a03354" providerId="AD" clId="Web-{29D6E72D-C760-1655-BE3F-DB99F3D5F5D0}" dt="2025-08-07T14:02:28.307" v="2"/>
          <ac:spMkLst>
            <pc:docMk/>
            <pc:sldMk cId="1364805551" sldId="258"/>
            <ac:spMk id="2" creationId="{052E29AC-FA2B-35EA-E468-0945401B6216}"/>
          </ac:spMkLst>
        </pc:spChg>
      </pc:sldChg>
      <pc:sldChg chg="delSp">
        <pc:chgData name="Sommerfeld, Jacob A CPT USARMY NG NDARNG (USA)" userId="S::jacob.a.sommerfeld.mil@army.mil::832b7c3f-d9d2-4070-a691-af21d0a03354" providerId="AD" clId="Web-{29D6E72D-C760-1655-BE3F-DB99F3D5F5D0}" dt="2025-08-07T14:02:32.776" v="3"/>
        <pc:sldMkLst>
          <pc:docMk/>
          <pc:sldMk cId="2001036689" sldId="259"/>
        </pc:sldMkLst>
        <pc:spChg chg="del">
          <ac:chgData name="Sommerfeld, Jacob A CPT USARMY NG NDARNG (USA)" userId="S::jacob.a.sommerfeld.mil@army.mil::832b7c3f-d9d2-4070-a691-af21d0a03354" providerId="AD" clId="Web-{29D6E72D-C760-1655-BE3F-DB99F3D5F5D0}" dt="2025-08-07T14:02:32.776" v="3"/>
          <ac:spMkLst>
            <pc:docMk/>
            <pc:sldMk cId="2001036689" sldId="259"/>
            <ac:spMk id="2" creationId="{8C3B53FA-BC93-6004-BB75-C1931713EB7B}"/>
          </ac:spMkLst>
        </pc:spChg>
      </pc:sldChg>
      <pc:sldChg chg="delSp">
        <pc:chgData name="Sommerfeld, Jacob A CPT USARMY NG NDARNG (USA)" userId="S::jacob.a.sommerfeld.mil@army.mil::832b7c3f-d9d2-4070-a691-af21d0a03354" providerId="AD" clId="Web-{29D6E72D-C760-1655-BE3F-DB99F3D5F5D0}" dt="2025-08-07T14:02:36.948" v="4"/>
        <pc:sldMkLst>
          <pc:docMk/>
          <pc:sldMk cId="2871177339" sldId="260"/>
        </pc:sldMkLst>
        <pc:spChg chg="del">
          <ac:chgData name="Sommerfeld, Jacob A CPT USARMY NG NDARNG (USA)" userId="S::jacob.a.sommerfeld.mil@army.mil::832b7c3f-d9d2-4070-a691-af21d0a03354" providerId="AD" clId="Web-{29D6E72D-C760-1655-BE3F-DB99F3D5F5D0}" dt="2025-08-07T14:02:36.948" v="4"/>
          <ac:spMkLst>
            <pc:docMk/>
            <pc:sldMk cId="2871177339" sldId="260"/>
            <ac:spMk id="2" creationId="{24A9B14B-2FE0-1773-9829-333565107DF6}"/>
          </ac:spMkLst>
        </pc:spChg>
      </pc:sldChg>
      <pc:sldChg chg="delSp">
        <pc:chgData name="Sommerfeld, Jacob A CPT USARMY NG NDARNG (USA)" userId="S::jacob.a.sommerfeld.mil@army.mil::832b7c3f-d9d2-4070-a691-af21d0a03354" providerId="AD" clId="Web-{29D6E72D-C760-1655-BE3F-DB99F3D5F5D0}" dt="2025-08-07T14:02:45.511" v="5"/>
        <pc:sldMkLst>
          <pc:docMk/>
          <pc:sldMk cId="4021550164" sldId="261"/>
        </pc:sldMkLst>
        <pc:spChg chg="del">
          <ac:chgData name="Sommerfeld, Jacob A CPT USARMY NG NDARNG (USA)" userId="S::jacob.a.sommerfeld.mil@army.mil::832b7c3f-d9d2-4070-a691-af21d0a03354" providerId="AD" clId="Web-{29D6E72D-C760-1655-BE3F-DB99F3D5F5D0}" dt="2025-08-07T14:02:45.511" v="5"/>
          <ac:spMkLst>
            <pc:docMk/>
            <pc:sldMk cId="4021550164" sldId="261"/>
            <ac:spMk id="2" creationId="{BE6564A9-6070-82BC-A8B0-73A94752ED8D}"/>
          </ac:spMkLst>
        </pc:spChg>
      </pc:sldChg>
      <pc:sldChg chg="delSp">
        <pc:chgData name="Sommerfeld, Jacob A CPT USARMY NG NDARNG (USA)" userId="S::jacob.a.sommerfeld.mil@army.mil::832b7c3f-d9d2-4070-a691-af21d0a03354" providerId="AD" clId="Web-{29D6E72D-C760-1655-BE3F-DB99F3D5F5D0}" dt="2025-08-07T14:02:53.557" v="6"/>
        <pc:sldMkLst>
          <pc:docMk/>
          <pc:sldMk cId="4190343817" sldId="262"/>
        </pc:sldMkLst>
        <pc:spChg chg="del">
          <ac:chgData name="Sommerfeld, Jacob A CPT USARMY NG NDARNG (USA)" userId="S::jacob.a.sommerfeld.mil@army.mil::832b7c3f-d9d2-4070-a691-af21d0a03354" providerId="AD" clId="Web-{29D6E72D-C760-1655-BE3F-DB99F3D5F5D0}" dt="2025-08-07T14:02:53.557" v="6"/>
          <ac:spMkLst>
            <pc:docMk/>
            <pc:sldMk cId="4190343817" sldId="262"/>
            <ac:spMk id="2" creationId="{F0B3EE69-85DC-497A-336E-4B36771AA843}"/>
          </ac:spMkLst>
        </pc:spChg>
      </pc:sldChg>
      <pc:sldChg chg="delSp">
        <pc:chgData name="Sommerfeld, Jacob A CPT USARMY NG NDARNG (USA)" userId="S::jacob.a.sommerfeld.mil@army.mil::832b7c3f-d9d2-4070-a691-af21d0a03354" providerId="AD" clId="Web-{29D6E72D-C760-1655-BE3F-DB99F3D5F5D0}" dt="2025-08-07T14:02:57.292" v="7"/>
        <pc:sldMkLst>
          <pc:docMk/>
          <pc:sldMk cId="1193793180" sldId="263"/>
        </pc:sldMkLst>
        <pc:spChg chg="del">
          <ac:chgData name="Sommerfeld, Jacob A CPT USARMY NG NDARNG (USA)" userId="S::jacob.a.sommerfeld.mil@army.mil::832b7c3f-d9d2-4070-a691-af21d0a03354" providerId="AD" clId="Web-{29D6E72D-C760-1655-BE3F-DB99F3D5F5D0}" dt="2025-08-07T14:02:57.292" v="7"/>
          <ac:spMkLst>
            <pc:docMk/>
            <pc:sldMk cId="1193793180" sldId="263"/>
            <ac:spMk id="2" creationId="{5E7A2DFB-7453-872E-2853-5BC9824454EF}"/>
          </ac:spMkLst>
        </pc:spChg>
      </pc:sldChg>
      <pc:sldChg chg="delSp">
        <pc:chgData name="Sommerfeld, Jacob A CPT USARMY NG NDARNG (USA)" userId="S::jacob.a.sommerfeld.mil@army.mil::832b7c3f-d9d2-4070-a691-af21d0a03354" providerId="AD" clId="Web-{29D6E72D-C760-1655-BE3F-DB99F3D5F5D0}" dt="2025-08-07T14:03:01.323" v="8"/>
        <pc:sldMkLst>
          <pc:docMk/>
          <pc:sldMk cId="3564919516" sldId="264"/>
        </pc:sldMkLst>
        <pc:spChg chg="del">
          <ac:chgData name="Sommerfeld, Jacob A CPT USARMY NG NDARNG (USA)" userId="S::jacob.a.sommerfeld.mil@army.mil::832b7c3f-d9d2-4070-a691-af21d0a03354" providerId="AD" clId="Web-{29D6E72D-C760-1655-BE3F-DB99F3D5F5D0}" dt="2025-08-07T14:03:01.323" v="8"/>
          <ac:spMkLst>
            <pc:docMk/>
            <pc:sldMk cId="3564919516" sldId="264"/>
            <ac:spMk id="2" creationId="{26F2E8B5-A463-203C-66BF-00B128D1AD78}"/>
          </ac:spMkLst>
        </pc:spChg>
      </pc:sldChg>
      <pc:sldChg chg="delSp">
        <pc:chgData name="Sommerfeld, Jacob A CPT USARMY NG NDARNG (USA)" userId="S::jacob.a.sommerfeld.mil@army.mil::832b7c3f-d9d2-4070-a691-af21d0a03354" providerId="AD" clId="Web-{29D6E72D-C760-1655-BE3F-DB99F3D5F5D0}" dt="2025-08-07T14:03:05.073" v="9"/>
        <pc:sldMkLst>
          <pc:docMk/>
          <pc:sldMk cId="3178681029" sldId="265"/>
        </pc:sldMkLst>
        <pc:spChg chg="del">
          <ac:chgData name="Sommerfeld, Jacob A CPT USARMY NG NDARNG (USA)" userId="S::jacob.a.sommerfeld.mil@army.mil::832b7c3f-d9d2-4070-a691-af21d0a03354" providerId="AD" clId="Web-{29D6E72D-C760-1655-BE3F-DB99F3D5F5D0}" dt="2025-08-07T14:03:05.073" v="9"/>
          <ac:spMkLst>
            <pc:docMk/>
            <pc:sldMk cId="3178681029" sldId="265"/>
            <ac:spMk id="2" creationId="{49AD6EA2-B0A5-73EA-D50C-77CE90F5EC12}"/>
          </ac:spMkLst>
        </pc:spChg>
      </pc:sldChg>
      <pc:sldChg chg="delSp">
        <pc:chgData name="Sommerfeld, Jacob A CPT USARMY NG NDARNG (USA)" userId="S::jacob.a.sommerfeld.mil@army.mil::832b7c3f-d9d2-4070-a691-af21d0a03354" providerId="AD" clId="Web-{29D6E72D-C760-1655-BE3F-DB99F3D5F5D0}" dt="2025-08-07T14:03:07.886" v="10"/>
        <pc:sldMkLst>
          <pc:docMk/>
          <pc:sldMk cId="3629211567" sldId="266"/>
        </pc:sldMkLst>
        <pc:spChg chg="del">
          <ac:chgData name="Sommerfeld, Jacob A CPT USARMY NG NDARNG (USA)" userId="S::jacob.a.sommerfeld.mil@army.mil::832b7c3f-d9d2-4070-a691-af21d0a03354" providerId="AD" clId="Web-{29D6E72D-C760-1655-BE3F-DB99F3D5F5D0}" dt="2025-08-07T14:03:07.886" v="10"/>
          <ac:spMkLst>
            <pc:docMk/>
            <pc:sldMk cId="3629211567" sldId="266"/>
            <ac:spMk id="2" creationId="{F453F7D5-81FC-52D7-D53A-2D9B5E572BF1}"/>
          </ac:spMkLst>
        </pc:spChg>
      </pc:sldChg>
      <pc:sldChg chg="delSp">
        <pc:chgData name="Sommerfeld, Jacob A CPT USARMY NG NDARNG (USA)" userId="S::jacob.a.sommerfeld.mil@army.mil::832b7c3f-d9d2-4070-a691-af21d0a03354" providerId="AD" clId="Web-{29D6E72D-C760-1655-BE3F-DB99F3D5F5D0}" dt="2025-08-07T14:03:10.698" v="11"/>
        <pc:sldMkLst>
          <pc:docMk/>
          <pc:sldMk cId="1580993851" sldId="267"/>
        </pc:sldMkLst>
        <pc:spChg chg="del">
          <ac:chgData name="Sommerfeld, Jacob A CPT USARMY NG NDARNG (USA)" userId="S::jacob.a.sommerfeld.mil@army.mil::832b7c3f-d9d2-4070-a691-af21d0a03354" providerId="AD" clId="Web-{29D6E72D-C760-1655-BE3F-DB99F3D5F5D0}" dt="2025-08-07T14:03:10.698" v="11"/>
          <ac:spMkLst>
            <pc:docMk/>
            <pc:sldMk cId="1580993851" sldId="267"/>
            <ac:spMk id="2" creationId="{008FB96E-565E-F661-0058-4B41494BADFF}"/>
          </ac:spMkLst>
        </pc:spChg>
      </pc:sldChg>
      <pc:sldChg chg="delSp">
        <pc:chgData name="Sommerfeld, Jacob A CPT USARMY NG NDARNG (USA)" userId="S::jacob.a.sommerfeld.mil@army.mil::832b7c3f-d9d2-4070-a691-af21d0a03354" providerId="AD" clId="Web-{29D6E72D-C760-1655-BE3F-DB99F3D5F5D0}" dt="2025-08-07T14:03:13.573" v="12"/>
        <pc:sldMkLst>
          <pc:docMk/>
          <pc:sldMk cId="324279998" sldId="268"/>
        </pc:sldMkLst>
        <pc:spChg chg="del">
          <ac:chgData name="Sommerfeld, Jacob A CPT USARMY NG NDARNG (USA)" userId="S::jacob.a.sommerfeld.mil@army.mil::832b7c3f-d9d2-4070-a691-af21d0a03354" providerId="AD" clId="Web-{29D6E72D-C760-1655-BE3F-DB99F3D5F5D0}" dt="2025-08-07T14:03:13.573" v="12"/>
          <ac:spMkLst>
            <pc:docMk/>
            <pc:sldMk cId="324279998" sldId="268"/>
            <ac:spMk id="2" creationId="{AA811B00-E114-B698-5CAE-74AF60C88B0E}"/>
          </ac:spMkLst>
        </pc:spChg>
      </pc:sldChg>
      <pc:sldChg chg="delSp">
        <pc:chgData name="Sommerfeld, Jacob A CPT USARMY NG NDARNG (USA)" userId="S::jacob.a.sommerfeld.mil@army.mil::832b7c3f-d9d2-4070-a691-af21d0a03354" providerId="AD" clId="Web-{29D6E72D-C760-1655-BE3F-DB99F3D5F5D0}" dt="2025-08-07T14:03:17.261" v="13"/>
        <pc:sldMkLst>
          <pc:docMk/>
          <pc:sldMk cId="2379136120" sldId="269"/>
        </pc:sldMkLst>
        <pc:spChg chg="del">
          <ac:chgData name="Sommerfeld, Jacob A CPT USARMY NG NDARNG (USA)" userId="S::jacob.a.sommerfeld.mil@army.mil::832b7c3f-d9d2-4070-a691-af21d0a03354" providerId="AD" clId="Web-{29D6E72D-C760-1655-BE3F-DB99F3D5F5D0}" dt="2025-08-07T14:03:17.261" v="13"/>
          <ac:spMkLst>
            <pc:docMk/>
            <pc:sldMk cId="2379136120" sldId="269"/>
            <ac:spMk id="2" creationId="{9CC05364-8826-6655-991C-2FF0D99C9D5B}"/>
          </ac:spMkLst>
        </pc:spChg>
      </pc:sldChg>
      <pc:sldChg chg="delSp">
        <pc:chgData name="Sommerfeld, Jacob A CPT USARMY NG NDARNG (USA)" userId="S::jacob.a.sommerfeld.mil@army.mil::832b7c3f-d9d2-4070-a691-af21d0a03354" providerId="AD" clId="Web-{29D6E72D-C760-1655-BE3F-DB99F3D5F5D0}" dt="2025-08-07T14:03:19.995" v="14"/>
        <pc:sldMkLst>
          <pc:docMk/>
          <pc:sldMk cId="2629707262" sldId="270"/>
        </pc:sldMkLst>
        <pc:spChg chg="del">
          <ac:chgData name="Sommerfeld, Jacob A CPT USARMY NG NDARNG (USA)" userId="S::jacob.a.sommerfeld.mil@army.mil::832b7c3f-d9d2-4070-a691-af21d0a03354" providerId="AD" clId="Web-{29D6E72D-C760-1655-BE3F-DB99F3D5F5D0}" dt="2025-08-07T14:03:19.995" v="14"/>
          <ac:spMkLst>
            <pc:docMk/>
            <pc:sldMk cId="2629707262" sldId="270"/>
            <ac:spMk id="2" creationId="{7C0D1955-55BE-F6AC-6526-A41A08A20EA7}"/>
          </ac:spMkLst>
        </pc:spChg>
      </pc:sldChg>
      <pc:sldChg chg="delSp modNotes">
        <pc:chgData name="Sommerfeld, Jacob A CPT USARMY NG NDARNG (USA)" userId="S::jacob.a.sommerfeld.mil@army.mil::832b7c3f-d9d2-4070-a691-af21d0a03354" providerId="AD" clId="Web-{29D6E72D-C760-1655-BE3F-DB99F3D5F5D0}" dt="2025-08-07T14:03:41.136" v="18"/>
        <pc:sldMkLst>
          <pc:docMk/>
          <pc:sldMk cId="1396832875" sldId="274"/>
        </pc:sldMkLst>
        <pc:spChg chg="del">
          <ac:chgData name="Sommerfeld, Jacob A CPT USARMY NG NDARNG (USA)" userId="S::jacob.a.sommerfeld.mil@army.mil::832b7c3f-d9d2-4070-a691-af21d0a03354" providerId="AD" clId="Web-{29D6E72D-C760-1655-BE3F-DB99F3D5F5D0}" dt="2025-08-07T14:03:23.120" v="15"/>
          <ac:spMkLst>
            <pc:docMk/>
            <pc:sldMk cId="1396832875" sldId="274"/>
            <ac:spMk id="3" creationId="{D6E1E5F6-7FE7-4876-1FD2-6A1161D14E23}"/>
          </ac:spMkLst>
        </pc:spChg>
      </pc:sldChg>
      <pc:sldChg chg="delSp">
        <pc:chgData name="Sommerfeld, Jacob A CPT USARMY NG NDARNG (USA)" userId="S::jacob.a.sommerfeld.mil@army.mil::832b7c3f-d9d2-4070-a691-af21d0a03354" providerId="AD" clId="Web-{29D6E72D-C760-1655-BE3F-DB99F3D5F5D0}" dt="2025-08-07T14:02:23.370" v="1"/>
        <pc:sldMkLst>
          <pc:docMk/>
          <pc:sldMk cId="3742269979" sldId="276"/>
        </pc:sldMkLst>
        <pc:spChg chg="del">
          <ac:chgData name="Sommerfeld, Jacob A CPT USARMY NG NDARNG (USA)" userId="S::jacob.a.sommerfeld.mil@army.mil::832b7c3f-d9d2-4070-a691-af21d0a03354" providerId="AD" clId="Web-{29D6E72D-C760-1655-BE3F-DB99F3D5F5D0}" dt="2025-08-07T14:02:23.370" v="1"/>
          <ac:spMkLst>
            <pc:docMk/>
            <pc:sldMk cId="3742269979" sldId="276"/>
            <ac:spMk id="2" creationId="{49D692A2-3A01-E4D3-5270-1314E7205370}"/>
          </ac:spMkLst>
        </pc:spChg>
      </pc:sldChg>
    </pc:docChg>
  </pc:docChgLst>
  <pc:docChgLst>
    <pc:chgData name="Sommerfeld, Jacob A CPT USARMY NG NDARNG (USA)" userId="S::jacob.a.sommerfeld.mil@army.mil::832b7c3f-d9d2-4070-a691-af21d0a03354" providerId="AD" clId="Web-{3C7CBF1C-D89D-1B62-5E72-C153DF7ED9C8}"/>
    <pc:docChg chg="modSld">
      <pc:chgData name="Sommerfeld, Jacob A CPT USARMY NG NDARNG (USA)" userId="S::jacob.a.sommerfeld.mil@army.mil::832b7c3f-d9d2-4070-a691-af21d0a03354" providerId="AD" clId="Web-{3C7CBF1C-D89D-1B62-5E72-C153DF7ED9C8}" dt="2025-08-07T14:10:13.518" v="55"/>
      <pc:docMkLst>
        <pc:docMk/>
      </pc:docMkLst>
      <pc:sldChg chg="modSp modNotes">
        <pc:chgData name="Sommerfeld, Jacob A CPT USARMY NG NDARNG (USA)" userId="S::jacob.a.sommerfeld.mil@army.mil::832b7c3f-d9d2-4070-a691-af21d0a03354" providerId="AD" clId="Web-{3C7CBF1C-D89D-1B62-5E72-C153DF7ED9C8}" dt="2025-08-07T14:10:13.518" v="55"/>
        <pc:sldMkLst>
          <pc:docMk/>
          <pc:sldMk cId="299222569" sldId="275"/>
        </pc:sldMkLst>
        <pc:spChg chg="mod">
          <ac:chgData name="Sommerfeld, Jacob A CPT USARMY NG NDARNG (USA)" userId="S::jacob.a.sommerfeld.mil@army.mil::832b7c3f-d9d2-4070-a691-af21d0a03354" providerId="AD" clId="Web-{3C7CBF1C-D89D-1B62-5E72-C153DF7ED9C8}" dt="2025-08-07T14:10:13.503" v="54"/>
          <ac:spMkLst>
            <pc:docMk/>
            <pc:sldMk cId="299222569" sldId="275"/>
            <ac:spMk id="2" creationId="{2C4AD34B-EC41-842C-8756-2B9E76CBF205}"/>
          </ac:spMkLst>
        </pc:spChg>
        <pc:spChg chg="mod">
          <ac:chgData name="Sommerfeld, Jacob A CPT USARMY NG NDARNG (USA)" userId="S::jacob.a.sommerfeld.mil@army.mil::832b7c3f-d9d2-4070-a691-af21d0a03354" providerId="AD" clId="Web-{3C7CBF1C-D89D-1B62-5E72-C153DF7ED9C8}" dt="2025-08-07T14:10:13.518" v="55"/>
          <ac:spMkLst>
            <pc:docMk/>
            <pc:sldMk cId="299222569" sldId="275"/>
            <ac:spMk id="3" creationId="{A3C4C19C-FC26-F112-CF4A-6217910E25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E1C96D-A67E-42A6-B1EC-EF2FDBE70170}" type="datetimeFigureOut">
              <a:rPr lang="en-US" smtClean="0"/>
              <a:t>8/7/2025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3BCA35-670B-40C9-A17C-53C831568BC8}" type="slidenum">
              <a:rPr lang="en-US" smtClean="0"/>
              <a:t>‹#›</a:t>
            </a:fld>
            <a:endParaRPr lang="en-US"/>
          </a:p>
        </p:txBody>
      </p:sp>
    </p:spTree>
    <p:extLst>
      <p:ext uri="{BB962C8B-B14F-4D97-AF65-F5344CB8AC3E}">
        <p14:creationId xmlns:p14="http://schemas.microsoft.com/office/powerpoint/2010/main" val="1151495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ea typeface="Calibri"/>
                <a:cs typeface="Calibri"/>
              </a:rPr>
              <a:t>Original presentation author SGT Amber Hunsaker</a:t>
            </a:r>
          </a:p>
          <a:p>
            <a:r>
              <a:rPr lang="en-US" dirty="0">
                <a:latin typeface="Calibri"/>
                <a:ea typeface="Calibri"/>
                <a:cs typeface="Calibri"/>
              </a:rPr>
              <a:t>Published 7AUG25</a:t>
            </a:r>
          </a:p>
        </p:txBody>
      </p:sp>
      <p:sp>
        <p:nvSpPr>
          <p:cNvPr id="4" name="Slide Number Placeholder 3"/>
          <p:cNvSpPr>
            <a:spLocks noGrp="1"/>
          </p:cNvSpPr>
          <p:nvPr>
            <p:ph type="sldNum" sz="quarter" idx="5"/>
          </p:nvPr>
        </p:nvSpPr>
        <p:spPr/>
        <p:txBody>
          <a:bodyPr/>
          <a:lstStyle/>
          <a:p>
            <a:fld id="{463BCA35-670B-40C9-A17C-53C831568BC8}" type="slidenum">
              <a:rPr lang="en-US" smtClean="0"/>
              <a:t>1</a:t>
            </a:fld>
            <a:endParaRPr lang="en-US"/>
          </a:p>
        </p:txBody>
      </p:sp>
    </p:spTree>
    <p:extLst>
      <p:ext uri="{BB962C8B-B14F-4D97-AF65-F5344CB8AC3E}">
        <p14:creationId xmlns:p14="http://schemas.microsoft.com/office/powerpoint/2010/main" val="20791259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solidFill>
                  <a:srgbClr val="1F362B"/>
                </a:solidFill>
                <a:latin typeface="Arial" panose="020B0604020202020204" pitchFamily="34" charset="0"/>
              </a:rPr>
              <a:t>The Summary section includes the total of all entitlements, deductions and allotments. The End of Month (EOM) Pay is the amount to be paid. Check to ensure that all the numbers are added correctly. </a:t>
            </a:r>
          </a:p>
          <a:p>
            <a:endParaRPr lang="en-US" sz="1800" b="0" i="0" u="none" strike="noStrike" baseline="0" dirty="0">
              <a:solidFill>
                <a:srgbClr val="1F362B"/>
              </a:solidFill>
              <a:latin typeface="Arial" panose="020B0604020202020204" pitchFamily="34" charset="0"/>
            </a:endParaRPr>
          </a:p>
          <a:p>
            <a:r>
              <a:rPr lang="en-US" sz="1800" b="0" i="0" u="none" strike="noStrike" baseline="0" dirty="0">
                <a:solidFill>
                  <a:srgbClr val="1F362B"/>
                </a:solidFill>
                <a:latin typeface="Arial" panose="020B0604020202020204" pitchFamily="34" charset="0"/>
              </a:rPr>
              <a:t>Slide Time: 2 Min</a:t>
            </a:r>
          </a:p>
          <a:p>
            <a:endParaRPr lang="en-US" sz="1800" b="0" i="0" u="none" strike="noStrike" baseline="0" dirty="0">
              <a:solidFill>
                <a:srgbClr val="1F362B"/>
              </a:solidFill>
              <a:latin typeface="Arial" panose="020B0604020202020204" pitchFamily="34" charset="0"/>
            </a:endParaRPr>
          </a:p>
          <a:p>
            <a:r>
              <a:rPr lang="en-US" sz="1800" b="0" i="0" u="none" strike="noStrike" baseline="0" dirty="0">
                <a:solidFill>
                  <a:srgbClr val="1F362B"/>
                </a:solidFill>
                <a:latin typeface="Arial" panose="020B0604020202020204" pitchFamily="34" charset="0"/>
              </a:rPr>
              <a:t>Frequently asked questions-</a:t>
            </a:r>
          </a:p>
          <a:p>
            <a:endParaRPr lang="en-US" sz="1800" b="0" i="0" u="none" strike="noStrike" baseline="0" dirty="0">
              <a:solidFill>
                <a:srgbClr val="1F362B"/>
              </a:solidFill>
              <a:latin typeface="Arial" panose="020B0604020202020204" pitchFamily="34" charset="0"/>
            </a:endParaRPr>
          </a:p>
          <a:p>
            <a:r>
              <a:rPr lang="en-US" sz="1800" dirty="0">
                <a:solidFill>
                  <a:srgbClr val="1F362B"/>
                </a:solidFill>
                <a:latin typeface="Arial"/>
                <a:cs typeface="Arial"/>
              </a:rPr>
              <a:t>Q: What</a:t>
            </a:r>
            <a:r>
              <a:rPr lang="en-US" sz="1800" b="0" i="0" u="none" strike="noStrike" baseline="0" dirty="0">
                <a:solidFill>
                  <a:srgbClr val="1F362B"/>
                </a:solidFill>
                <a:latin typeface="Arial"/>
                <a:cs typeface="Arial"/>
              </a:rPr>
              <a:t> if the totals are wrong?</a:t>
            </a:r>
          </a:p>
          <a:p>
            <a:r>
              <a:rPr lang="en-US" sz="1800" dirty="0">
                <a:solidFill>
                  <a:srgbClr val="1F362B"/>
                </a:solidFill>
                <a:latin typeface="Arial"/>
                <a:cs typeface="Arial"/>
              </a:rPr>
              <a:t>A: Tell your Admin and they will get it sorted with the PFO.</a:t>
            </a:r>
            <a:endParaRPr lang="en-US" sz="1800" b="0" i="0" u="none" strike="noStrike" baseline="0" dirty="0">
              <a:solidFill>
                <a:srgbClr val="1F362B"/>
              </a:solidFill>
              <a:latin typeface="Arial" panose="020B0604020202020204" pitchFamily="34" charset="0"/>
              <a:cs typeface="Arial"/>
            </a:endParaRPr>
          </a:p>
          <a:p>
            <a:endParaRPr lang="en-US" sz="1800" dirty="0">
              <a:solidFill>
                <a:srgbClr val="1F362B"/>
              </a:solidFill>
              <a:latin typeface="Arial" panose="020B0604020202020204" pitchFamily="34" charset="0"/>
            </a:endParaRPr>
          </a:p>
          <a:p>
            <a:r>
              <a:rPr lang="en-US" sz="1800" dirty="0">
                <a:solidFill>
                  <a:srgbClr val="1F362B"/>
                </a:solidFill>
                <a:latin typeface="Arial"/>
                <a:cs typeface="Arial"/>
              </a:rPr>
              <a:t>Q: What</a:t>
            </a:r>
            <a:r>
              <a:rPr lang="en-US" sz="1800" b="0" i="0" u="none" strike="noStrike" baseline="0" dirty="0">
                <a:solidFill>
                  <a:srgbClr val="1F362B"/>
                </a:solidFill>
                <a:latin typeface="Arial"/>
                <a:cs typeface="Arial"/>
              </a:rPr>
              <a:t> if the total is not what I got paid?</a:t>
            </a:r>
          </a:p>
          <a:p>
            <a:r>
              <a:rPr lang="en-US" sz="1800" dirty="0">
                <a:solidFill>
                  <a:srgbClr val="1F362B"/>
                </a:solidFill>
                <a:latin typeface="Arial"/>
                <a:cs typeface="Arial"/>
              </a:rPr>
              <a:t>A: The Admin will call the PFO and see if there was a </a:t>
            </a:r>
            <a:r>
              <a:rPr lang="en-US" sz="1800" dirty="0" err="1">
                <a:solidFill>
                  <a:srgbClr val="1F362B"/>
                </a:solidFill>
                <a:latin typeface="Arial"/>
                <a:cs typeface="Arial"/>
              </a:rPr>
              <a:t>mixup</a:t>
            </a:r>
            <a:r>
              <a:rPr lang="en-US" sz="1800" dirty="0">
                <a:solidFill>
                  <a:srgbClr val="1F362B"/>
                </a:solidFill>
                <a:latin typeface="Arial"/>
                <a:cs typeface="Arial"/>
              </a:rPr>
              <a:t> and correct it if need be. </a:t>
            </a:r>
            <a:endParaRPr lang="en-US" sz="1800" b="0" i="0" u="none" strike="noStrike" baseline="0" dirty="0">
              <a:solidFill>
                <a:srgbClr val="1F362B"/>
              </a:solidFill>
              <a:latin typeface="Arial" panose="020B0604020202020204" pitchFamily="34" charset="0"/>
              <a:cs typeface="Arial"/>
            </a:endParaRPr>
          </a:p>
          <a:p>
            <a:endParaRPr lang="en-US" sz="1800" dirty="0">
              <a:solidFill>
                <a:srgbClr val="1F362B"/>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63BCA35-670B-40C9-A17C-53C831568BC8}" type="slidenum">
              <a:rPr lang="en-US" smtClean="0"/>
              <a:t>10</a:t>
            </a:fld>
            <a:endParaRPr lang="en-US"/>
          </a:p>
        </p:txBody>
      </p:sp>
    </p:spTree>
    <p:extLst>
      <p:ext uri="{BB962C8B-B14F-4D97-AF65-F5344CB8AC3E}">
        <p14:creationId xmlns:p14="http://schemas.microsoft.com/office/powerpoint/2010/main" val="32707883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DIEMS stands for your date of initial entry to military service. Make sure that this date is correct because it determines your years of service box sand that can change your pay due to how long you have been in the military. Ret PLAN box is the type of retirement plan you are on. For M-Day the ret plan box is blank.</a:t>
            </a:r>
          </a:p>
          <a:p>
            <a:endParaRPr lang="en-US" dirty="0"/>
          </a:p>
          <a:p>
            <a:r>
              <a:rPr lang="en-US" dirty="0"/>
              <a:t>Slide time: 3 Min</a:t>
            </a:r>
          </a:p>
          <a:p>
            <a:endParaRPr lang="en-US" dirty="0"/>
          </a:p>
          <a:p>
            <a:r>
              <a:rPr lang="en-US" dirty="0"/>
              <a:t>Frequently asked questions-</a:t>
            </a:r>
          </a:p>
          <a:p>
            <a:endParaRPr lang="en-US" dirty="0"/>
          </a:p>
          <a:p>
            <a:r>
              <a:rPr lang="en-US" dirty="0"/>
              <a:t>Q: What if the RET plan box is empty?</a:t>
            </a:r>
          </a:p>
          <a:p>
            <a:r>
              <a:rPr lang="en-US" dirty="0"/>
              <a:t>A: M-Day retirement box is empty. If you are AGR, ADOS, or Tech should have something in that box. If not talk to your admin.</a:t>
            </a:r>
          </a:p>
          <a:p>
            <a:endParaRPr lang="en-US" dirty="0"/>
          </a:p>
          <a:p>
            <a:r>
              <a:rPr lang="en-US" dirty="0"/>
              <a:t>Q: What if my initial entry to military service is wrong?</a:t>
            </a:r>
          </a:p>
          <a:p>
            <a:r>
              <a:rPr lang="en-US" dirty="0"/>
              <a:t>A: The Admin can submit the change or error to the PFO.</a:t>
            </a:r>
          </a:p>
          <a:p>
            <a:endParaRPr lang="en-US" dirty="0"/>
          </a:p>
          <a:p>
            <a:endParaRPr lang="en-US" dirty="0"/>
          </a:p>
        </p:txBody>
      </p:sp>
      <p:sp>
        <p:nvSpPr>
          <p:cNvPr id="4" name="Slide Number Placeholder 3"/>
          <p:cNvSpPr>
            <a:spLocks noGrp="1"/>
          </p:cNvSpPr>
          <p:nvPr>
            <p:ph type="sldNum" sz="quarter" idx="5"/>
          </p:nvPr>
        </p:nvSpPr>
        <p:spPr/>
        <p:txBody>
          <a:bodyPr/>
          <a:lstStyle/>
          <a:p>
            <a:fld id="{463BCA35-670B-40C9-A17C-53C831568BC8}" type="slidenum">
              <a:rPr lang="en-US" smtClean="0"/>
              <a:t>11</a:t>
            </a:fld>
            <a:endParaRPr lang="en-US"/>
          </a:p>
        </p:txBody>
      </p:sp>
    </p:spTree>
    <p:extLst>
      <p:ext uri="{BB962C8B-B14F-4D97-AF65-F5344CB8AC3E}">
        <p14:creationId xmlns:p14="http://schemas.microsoft.com/office/powerpoint/2010/main" val="30020703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has your wage period, wage year to date, marital status, multiple jobs, dependents, additional tax, other income and tax year to date. Make sure that your marital status is correct as they factor into your withholding amount. This is why it is important to check your My Pay and to notify your ADMIN if you have marital status changes.</a:t>
            </a:r>
          </a:p>
          <a:p>
            <a:endParaRPr lang="en-US" dirty="0"/>
          </a:p>
          <a:p>
            <a:r>
              <a:rPr lang="en-US" dirty="0"/>
              <a:t>Slide Time: 2 Min</a:t>
            </a:r>
          </a:p>
          <a:p>
            <a:endParaRPr lang="en-US" dirty="0"/>
          </a:p>
          <a:p>
            <a:r>
              <a:rPr lang="en-US" dirty="0"/>
              <a:t>Frequently asked questions-</a:t>
            </a:r>
          </a:p>
          <a:p>
            <a:endParaRPr lang="en-US" dirty="0"/>
          </a:p>
          <a:p>
            <a:r>
              <a:rPr lang="en-US" dirty="0"/>
              <a:t>Q: What if there is information that is wrong in my tax blocks?</a:t>
            </a:r>
          </a:p>
          <a:p>
            <a:r>
              <a:rPr lang="en-US" dirty="0"/>
              <a:t>A: let your Admin know.</a:t>
            </a:r>
          </a:p>
          <a:p>
            <a:endParaRPr lang="en-US" dirty="0"/>
          </a:p>
          <a:p>
            <a:r>
              <a:rPr lang="en-US" dirty="0"/>
              <a:t>Q: How do I get info changed or fixed?</a:t>
            </a:r>
          </a:p>
          <a:p>
            <a:r>
              <a:rPr lang="en-US" dirty="0"/>
              <a:t>A: Your Admin will work with you to fix the info to the correct information. </a:t>
            </a:r>
          </a:p>
          <a:p>
            <a:endParaRPr lang="en-US" dirty="0"/>
          </a:p>
        </p:txBody>
      </p:sp>
      <p:sp>
        <p:nvSpPr>
          <p:cNvPr id="4" name="Slide Number Placeholder 3"/>
          <p:cNvSpPr>
            <a:spLocks noGrp="1"/>
          </p:cNvSpPr>
          <p:nvPr>
            <p:ph type="sldNum" sz="quarter" idx="5"/>
          </p:nvPr>
        </p:nvSpPr>
        <p:spPr/>
        <p:txBody>
          <a:bodyPr/>
          <a:lstStyle/>
          <a:p>
            <a:fld id="{463BCA35-670B-40C9-A17C-53C831568BC8}" type="slidenum">
              <a:rPr lang="en-US" smtClean="0"/>
              <a:t>12</a:t>
            </a:fld>
            <a:endParaRPr lang="en-US"/>
          </a:p>
        </p:txBody>
      </p:sp>
    </p:spTree>
    <p:extLst>
      <p:ext uri="{BB962C8B-B14F-4D97-AF65-F5344CB8AC3E}">
        <p14:creationId xmlns:p14="http://schemas.microsoft.com/office/powerpoint/2010/main" val="173868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solidFill>
                  <a:srgbClr val="1F362B"/>
                </a:solidFill>
                <a:latin typeface="Arial" panose="020B0604020202020204" pitchFamily="34" charset="0"/>
              </a:rPr>
              <a:t>The Federal Insurance Contributions Act (FICA) contains information on Social Security and Medicare Taxes withheld. </a:t>
            </a:r>
          </a:p>
          <a:p>
            <a:endParaRPr lang="en-US" sz="1800" b="0" i="0" u="none" strike="noStrike" baseline="0" dirty="0">
              <a:solidFill>
                <a:srgbClr val="1F362B"/>
              </a:solidFill>
              <a:latin typeface="Arial" panose="020B0604020202020204" pitchFamily="34" charset="0"/>
            </a:endParaRPr>
          </a:p>
          <a:p>
            <a:r>
              <a:rPr lang="en-US" sz="1800" b="0" i="0" u="none" strike="noStrike" baseline="0" dirty="0">
                <a:solidFill>
                  <a:srgbClr val="1F362B"/>
                </a:solidFill>
                <a:latin typeface="Arial" panose="020B0604020202020204" pitchFamily="34" charset="0"/>
              </a:rPr>
              <a:t>Slide Time: 2 Min</a:t>
            </a:r>
          </a:p>
          <a:p>
            <a:endParaRPr lang="en-US" sz="1800" b="0" i="0" u="none" strike="noStrike" baseline="0" dirty="0">
              <a:solidFill>
                <a:srgbClr val="1F362B"/>
              </a:solidFill>
              <a:latin typeface="Arial" panose="020B0604020202020204" pitchFamily="34" charset="0"/>
            </a:endParaRPr>
          </a:p>
          <a:p>
            <a:r>
              <a:rPr lang="en-US" sz="1800" b="0" i="0" u="none" strike="noStrike" baseline="0" dirty="0">
                <a:solidFill>
                  <a:srgbClr val="1F362B"/>
                </a:solidFill>
                <a:latin typeface="Arial"/>
                <a:cs typeface="Arial"/>
              </a:rPr>
              <a:t>Frequently asked questions-</a:t>
            </a:r>
          </a:p>
          <a:p>
            <a:endParaRPr lang="en-US" sz="1800" b="0" i="0" u="none" strike="noStrike" baseline="0" dirty="0">
              <a:solidFill>
                <a:srgbClr val="1F362B"/>
              </a:solidFill>
              <a:latin typeface="Arial" panose="020B0604020202020204" pitchFamily="34" charset="0"/>
            </a:endParaRPr>
          </a:p>
          <a:p>
            <a:r>
              <a:rPr lang="en-US" sz="1800" dirty="0">
                <a:solidFill>
                  <a:srgbClr val="1F362B"/>
                </a:solidFill>
                <a:latin typeface="Arial"/>
                <a:cs typeface="Arial"/>
              </a:rPr>
              <a:t>Q: Do</a:t>
            </a:r>
            <a:r>
              <a:rPr lang="en-US" sz="1800" b="0" i="0" u="none" strike="noStrike" baseline="0" dirty="0">
                <a:solidFill>
                  <a:srgbClr val="1F362B"/>
                </a:solidFill>
                <a:latin typeface="Arial"/>
                <a:cs typeface="Arial"/>
              </a:rPr>
              <a:t> I get any of this when I file my taxes?</a:t>
            </a:r>
          </a:p>
          <a:p>
            <a:r>
              <a:rPr lang="en-US" sz="1800" dirty="0">
                <a:solidFill>
                  <a:srgbClr val="1F362B"/>
                </a:solidFill>
                <a:latin typeface="Arial"/>
                <a:cs typeface="Arial"/>
              </a:rPr>
              <a:t>A: You will get some of this back when you file. </a:t>
            </a:r>
            <a:endParaRPr lang="en-US" sz="1800" b="0" i="0" u="none" strike="noStrike" baseline="0" dirty="0">
              <a:solidFill>
                <a:srgbClr val="1F362B"/>
              </a:solidFill>
              <a:latin typeface="Arial" panose="020B0604020202020204" pitchFamily="34" charset="0"/>
              <a:cs typeface="Arial"/>
            </a:endParaRPr>
          </a:p>
          <a:p>
            <a:endParaRPr lang="en-US" sz="1800" dirty="0">
              <a:solidFill>
                <a:srgbClr val="1F362B"/>
              </a:solidFill>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463BCA35-670B-40C9-A17C-53C831568BC8}" type="slidenum">
              <a:rPr lang="en-US" smtClean="0"/>
              <a:t>13</a:t>
            </a:fld>
            <a:endParaRPr lang="en-US"/>
          </a:p>
        </p:txBody>
      </p:sp>
    </p:spTree>
    <p:extLst>
      <p:ext uri="{BB962C8B-B14F-4D97-AF65-F5344CB8AC3E}">
        <p14:creationId xmlns:p14="http://schemas.microsoft.com/office/powerpoint/2010/main" val="23280150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solidFill>
                  <a:srgbClr val="1F362B"/>
                </a:solidFill>
                <a:latin typeface="Arial" panose="020B0604020202020204" pitchFamily="34" charset="0"/>
              </a:rPr>
              <a:t>These boxes contain what state taxes are being taken out, the wage period, the wage year to date , your marital status, tax exemptions, and taxes year to date. Check to make sure that your State, marital status, and exemptions are correct as they factor into your withholding amounts. </a:t>
            </a:r>
          </a:p>
          <a:p>
            <a:endParaRPr lang="en-US" sz="1800" b="0" i="0" u="none" strike="noStrike" baseline="0" dirty="0">
              <a:solidFill>
                <a:srgbClr val="1F362B"/>
              </a:solidFill>
              <a:latin typeface="Arial" panose="020B0604020202020204" pitchFamily="34" charset="0"/>
            </a:endParaRPr>
          </a:p>
          <a:p>
            <a:r>
              <a:rPr lang="en-US" sz="1800" b="0" i="0" u="none" strike="noStrike" baseline="0" dirty="0">
                <a:solidFill>
                  <a:srgbClr val="1F362B"/>
                </a:solidFill>
                <a:latin typeface="Arial" panose="020B0604020202020204" pitchFamily="34" charset="0"/>
              </a:rPr>
              <a:t>Slide Time: 2 Min</a:t>
            </a:r>
          </a:p>
          <a:p>
            <a:endParaRPr lang="en-US" sz="1800" b="0" i="0" u="none" strike="noStrike" baseline="0" dirty="0">
              <a:solidFill>
                <a:srgbClr val="1F362B"/>
              </a:solidFill>
              <a:latin typeface="Arial" panose="020B0604020202020204" pitchFamily="34" charset="0"/>
            </a:endParaRPr>
          </a:p>
          <a:p>
            <a:r>
              <a:rPr lang="en-US" sz="1800" b="0" i="0" u="none" strike="noStrike" baseline="0" dirty="0">
                <a:solidFill>
                  <a:srgbClr val="1F362B"/>
                </a:solidFill>
                <a:latin typeface="Arial" panose="020B0604020202020204" pitchFamily="34" charset="0"/>
              </a:rPr>
              <a:t>Frequently asked questions-</a:t>
            </a:r>
          </a:p>
          <a:p>
            <a:endParaRPr lang="en-US" sz="1800" b="0" i="0" u="none" strike="noStrike" baseline="0" dirty="0">
              <a:solidFill>
                <a:srgbClr val="1F362B"/>
              </a:solidFill>
              <a:latin typeface="Arial" panose="020B0604020202020204" pitchFamily="34" charset="0"/>
            </a:endParaRPr>
          </a:p>
          <a:p>
            <a:r>
              <a:rPr lang="en-US" sz="1800" dirty="0">
                <a:solidFill>
                  <a:srgbClr val="1F362B"/>
                </a:solidFill>
                <a:latin typeface="Arial"/>
                <a:cs typeface="Arial"/>
              </a:rPr>
              <a:t>Q: I</a:t>
            </a:r>
            <a:r>
              <a:rPr lang="en-US" sz="1800" b="0" i="0" u="none" strike="noStrike" baseline="0" dirty="0">
                <a:solidFill>
                  <a:srgbClr val="1F362B"/>
                </a:solidFill>
                <a:latin typeface="Arial"/>
                <a:cs typeface="Arial"/>
              </a:rPr>
              <a:t> thought guard doesn’t have to pay state taxes?</a:t>
            </a:r>
          </a:p>
          <a:p>
            <a:r>
              <a:rPr lang="en-US" sz="1800" dirty="0">
                <a:solidFill>
                  <a:srgbClr val="1F362B"/>
                </a:solidFill>
                <a:latin typeface="Arial"/>
                <a:cs typeface="Arial"/>
              </a:rPr>
              <a:t>A: You will get back all the state taxes you pay back when you file. </a:t>
            </a:r>
            <a:endParaRPr lang="en-US" sz="1800" b="0" i="0" u="none" strike="noStrike" baseline="0" dirty="0">
              <a:solidFill>
                <a:srgbClr val="1F362B"/>
              </a:solidFill>
              <a:latin typeface="Arial"/>
              <a:cs typeface="Arial"/>
            </a:endParaRPr>
          </a:p>
          <a:p>
            <a:endParaRPr lang="en-US" sz="1800" dirty="0">
              <a:solidFill>
                <a:srgbClr val="1F362B"/>
              </a:solidFill>
              <a:latin typeface="Arial" panose="020B0604020202020204" pitchFamily="34" charset="0"/>
            </a:endParaRPr>
          </a:p>
          <a:p>
            <a:r>
              <a:rPr lang="en-US" sz="1800" dirty="0">
                <a:solidFill>
                  <a:srgbClr val="1F362B"/>
                </a:solidFill>
                <a:latin typeface="Arial"/>
                <a:cs typeface="Arial"/>
              </a:rPr>
              <a:t>Q: What</a:t>
            </a:r>
            <a:r>
              <a:rPr lang="en-US" sz="1800" b="0" i="0" u="none" strike="noStrike" baseline="0" dirty="0">
                <a:solidFill>
                  <a:srgbClr val="1F362B"/>
                </a:solidFill>
                <a:latin typeface="Arial"/>
                <a:cs typeface="Arial"/>
              </a:rPr>
              <a:t> if I am getting taxes taken out in the wrong state?</a:t>
            </a:r>
          </a:p>
          <a:p>
            <a:r>
              <a:rPr lang="en-US" sz="1800" dirty="0">
                <a:solidFill>
                  <a:srgbClr val="1F362B"/>
                </a:solidFill>
                <a:latin typeface="Arial"/>
                <a:cs typeface="Arial"/>
              </a:rPr>
              <a:t>A: Let your Admin know and they will have you fill out a DA 2058 that will be submitted to the PFO along with a screenshot of you’re My Pay with the state tax code on it. </a:t>
            </a:r>
            <a:endParaRPr lang="en-US" sz="1800" b="0" i="0" u="none" strike="noStrike" baseline="0" dirty="0">
              <a:solidFill>
                <a:srgbClr val="1F362B"/>
              </a:solidFill>
              <a:latin typeface="Arial" panose="020B0604020202020204" pitchFamily="34" charset="0"/>
              <a:cs typeface="Arial"/>
            </a:endParaRPr>
          </a:p>
          <a:p>
            <a:endParaRPr lang="en-US" sz="1800" dirty="0">
              <a:solidFill>
                <a:srgbClr val="1F362B"/>
              </a:solidFill>
              <a:latin typeface="Arial" panose="020B0604020202020204" pitchFamily="34" charset="0"/>
            </a:endParaRPr>
          </a:p>
          <a:p>
            <a:r>
              <a:rPr lang="en-US" sz="1800">
                <a:solidFill>
                  <a:srgbClr val="1F362B"/>
                </a:solidFill>
                <a:latin typeface="Arial"/>
                <a:cs typeface="Arial"/>
              </a:rPr>
              <a:t>Q: Does</a:t>
            </a:r>
            <a:r>
              <a:rPr lang="en-US" sz="1800" b="0" i="0" u="none" strike="noStrike" baseline="0">
                <a:solidFill>
                  <a:srgbClr val="1F362B"/>
                </a:solidFill>
                <a:latin typeface="Arial"/>
                <a:cs typeface="Arial"/>
              </a:rPr>
              <a:t> the state go off where you live or when your unit is?</a:t>
            </a:r>
          </a:p>
          <a:p>
            <a:r>
              <a:rPr lang="en-US" dirty="0"/>
              <a:t>A: it goes off where you live.</a:t>
            </a:r>
          </a:p>
        </p:txBody>
      </p:sp>
      <p:sp>
        <p:nvSpPr>
          <p:cNvPr id="4" name="Slide Number Placeholder 3"/>
          <p:cNvSpPr>
            <a:spLocks noGrp="1"/>
          </p:cNvSpPr>
          <p:nvPr>
            <p:ph type="sldNum" sz="quarter" idx="5"/>
          </p:nvPr>
        </p:nvSpPr>
        <p:spPr/>
        <p:txBody>
          <a:bodyPr/>
          <a:lstStyle/>
          <a:p>
            <a:fld id="{463BCA35-670B-40C9-A17C-53C831568BC8}" type="slidenum">
              <a:rPr lang="en-US" smtClean="0"/>
              <a:t>14</a:t>
            </a:fld>
            <a:endParaRPr lang="en-US"/>
          </a:p>
        </p:txBody>
      </p:sp>
    </p:spTree>
    <p:extLst>
      <p:ext uri="{BB962C8B-B14F-4D97-AF65-F5344CB8AC3E}">
        <p14:creationId xmlns:p14="http://schemas.microsoft.com/office/powerpoint/2010/main" val="6358316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solidFill>
                  <a:srgbClr val="1F362B"/>
                </a:solidFill>
                <a:latin typeface="Arial" panose="020B0604020202020204" pitchFamily="34" charset="0"/>
              </a:rPr>
              <a:t>The Pay Data section includes information associated with your housing allowances. It is labeled as Basic Allowance for Quarters (BAQ) or Basic Allowance for Housing (BAH). The type and dependent is based on your dependency status. The Variable Housing Allowance (VHA) Zip is used to vary your BAH rate based on your location. The Joint Travel Regulation (JTR) is a location code used to calculate Cost of Living Allowance (COLA) and 2D JTFR is the code for your dependent’s location. If you made a donation through an Allotment, it will appear in the Charity Year-to-Date (YTD) field. The PACIDN is the Unit Identification Code (UIC). The Training Program Code (TPC) is used by the Reserve and National Guard.</a:t>
            </a:r>
          </a:p>
          <a:p>
            <a:endParaRPr lang="en-US" sz="1800" b="0" i="0" u="none" strike="noStrike" baseline="0" dirty="0">
              <a:solidFill>
                <a:srgbClr val="1F362B"/>
              </a:solidFill>
              <a:latin typeface="Arial" panose="020B0604020202020204" pitchFamily="34" charset="0"/>
            </a:endParaRPr>
          </a:p>
          <a:p>
            <a:r>
              <a:rPr lang="en-US" sz="1800" b="0" i="0" u="none" strike="noStrike" baseline="0" dirty="0">
                <a:solidFill>
                  <a:srgbClr val="1F362B"/>
                </a:solidFill>
                <a:latin typeface="Arial" panose="020B0604020202020204" pitchFamily="34" charset="0"/>
              </a:rPr>
              <a:t>Slide Time: 2 Min</a:t>
            </a:r>
          </a:p>
          <a:p>
            <a:endParaRPr lang="en-US" sz="1800" b="0" i="0" u="none" strike="noStrike" baseline="0" dirty="0">
              <a:solidFill>
                <a:srgbClr val="1F362B"/>
              </a:solidFill>
              <a:latin typeface="Arial" panose="020B0604020202020204" pitchFamily="34" charset="0"/>
            </a:endParaRPr>
          </a:p>
          <a:p>
            <a:r>
              <a:rPr lang="en-US" sz="1800" b="0" i="0" u="none" strike="noStrike" baseline="0" dirty="0">
                <a:solidFill>
                  <a:srgbClr val="1F362B"/>
                </a:solidFill>
                <a:latin typeface="Arial" panose="020B0604020202020204" pitchFamily="34" charset="0"/>
              </a:rPr>
              <a:t>Frequently asked questions-</a:t>
            </a:r>
          </a:p>
          <a:p>
            <a:endParaRPr lang="en-US" sz="1800" b="0" i="0" u="none" strike="noStrike" baseline="0" dirty="0">
              <a:solidFill>
                <a:srgbClr val="1F362B"/>
              </a:solidFill>
              <a:latin typeface="Arial" panose="020B0604020202020204" pitchFamily="34" charset="0"/>
            </a:endParaRPr>
          </a:p>
          <a:p>
            <a:r>
              <a:rPr lang="en-US" sz="1800" dirty="0">
                <a:solidFill>
                  <a:srgbClr val="1F362B"/>
                </a:solidFill>
                <a:latin typeface="Arial"/>
                <a:cs typeface="Arial"/>
              </a:rPr>
              <a:t>Q: What</a:t>
            </a:r>
            <a:r>
              <a:rPr lang="en-US" sz="1800" b="0" i="0" u="none" strike="noStrike" baseline="0" dirty="0">
                <a:solidFill>
                  <a:srgbClr val="1F362B"/>
                </a:solidFill>
                <a:latin typeface="Arial"/>
                <a:cs typeface="Arial"/>
              </a:rPr>
              <a:t> if any of the information is wrong?</a:t>
            </a:r>
          </a:p>
          <a:p>
            <a:r>
              <a:rPr lang="en-US" sz="1800" dirty="0">
                <a:solidFill>
                  <a:srgbClr val="1F362B"/>
                </a:solidFill>
                <a:latin typeface="Arial"/>
                <a:cs typeface="Arial"/>
              </a:rPr>
              <a:t>A: Let your Admin know and they will work with you to get the information changed. </a:t>
            </a:r>
            <a:endParaRPr lang="en-US" sz="1800" b="0" i="0" u="none" strike="noStrike" baseline="0" dirty="0">
              <a:solidFill>
                <a:srgbClr val="1F362B"/>
              </a:solidFill>
              <a:latin typeface="Arial" panose="020B0604020202020204" pitchFamily="34" charset="0"/>
              <a:cs typeface="Arial"/>
            </a:endParaRPr>
          </a:p>
          <a:p>
            <a:endParaRPr lang="en-US" sz="1800" b="0" i="0" u="none" strike="noStrike" baseline="0" dirty="0">
              <a:solidFill>
                <a:srgbClr val="1F362B"/>
              </a:solidFill>
              <a:latin typeface="Arial" panose="020B0604020202020204" pitchFamily="34" charset="0"/>
              <a:cs typeface="Arial" panose="020B0604020202020204" pitchFamily="34" charset="0"/>
            </a:endParaRPr>
          </a:p>
          <a:p>
            <a:endParaRPr lang="en-US" sz="1800" b="0" i="0" u="none" strike="noStrike" baseline="0" dirty="0">
              <a:solidFill>
                <a:srgbClr val="1F362B"/>
              </a:solidFill>
              <a:latin typeface="Arial" panose="020B0604020202020204" pitchFamily="34" charset="0"/>
              <a:cs typeface="Arial"/>
            </a:endParaRPr>
          </a:p>
          <a:p>
            <a:endParaRPr lang="en-US" sz="1800" dirty="0">
              <a:solidFill>
                <a:srgbClr val="1F362B"/>
              </a:solidFill>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463BCA35-670B-40C9-A17C-53C831568BC8}" type="slidenum">
              <a:rPr lang="en-US" smtClean="0"/>
              <a:t>15</a:t>
            </a:fld>
            <a:endParaRPr lang="en-US"/>
          </a:p>
        </p:txBody>
      </p:sp>
    </p:spTree>
    <p:extLst>
      <p:ext uri="{BB962C8B-B14F-4D97-AF65-F5344CB8AC3E}">
        <p14:creationId xmlns:p14="http://schemas.microsoft.com/office/powerpoint/2010/main" val="5574803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Soldier has their TSP contributes going into a ROTH and not the traditional. That is why the traditional is blank. </a:t>
            </a:r>
            <a:r>
              <a:rPr lang="en-US" sz="1800" b="0" i="0" u="none" strike="noStrike" baseline="0" dirty="0">
                <a:solidFill>
                  <a:srgbClr val="1F362B"/>
                </a:solidFill>
                <a:latin typeface="Arial" panose="020B0604020202020204" pitchFamily="34" charset="0"/>
              </a:rPr>
              <a:t>The Thrift Savings Plan (TSP) section is broken out by Traditional and Roth TSP contributions. Any changes to TSP contributions and updated address will be made on </a:t>
            </a:r>
            <a:r>
              <a:rPr lang="en-US" sz="1800" b="0" i="0" u="none" strike="noStrike" baseline="0" dirty="0">
                <a:solidFill>
                  <a:srgbClr val="0461C1"/>
                </a:solidFill>
                <a:latin typeface="Arial" panose="020B0604020202020204" pitchFamily="34" charset="0"/>
              </a:rPr>
              <a:t>https://mypay.dfas.mil/</a:t>
            </a:r>
            <a:r>
              <a:rPr lang="en-US" sz="1800" b="0" i="0" u="none" strike="noStrike" baseline="0" dirty="0">
                <a:solidFill>
                  <a:srgbClr val="1F362B"/>
                </a:solidFill>
                <a:latin typeface="Arial" panose="020B0604020202020204" pitchFamily="34" charset="0"/>
              </a:rPr>
              <a:t>. If you are under the Blended Retirement System, you will see the Service Automatic and Matching Contributions in this section. The TSP Year-to-Date (YTD)total amount of contributions will include tax deferred and tax exempt amounts. Check your TSP amount under my account at TSP.gov to make sure the numbers on your LES Match.</a:t>
            </a:r>
          </a:p>
          <a:p>
            <a:endParaRPr lang="en-US" sz="1800" b="0" i="0" u="none" strike="noStrike" baseline="0" dirty="0">
              <a:solidFill>
                <a:srgbClr val="1F362B"/>
              </a:solidFill>
              <a:latin typeface="Arial" panose="020B0604020202020204" pitchFamily="34" charset="0"/>
            </a:endParaRPr>
          </a:p>
          <a:p>
            <a:r>
              <a:rPr lang="en-US" sz="1800" b="0" i="0" u="none" strike="noStrike" baseline="0" dirty="0">
                <a:solidFill>
                  <a:srgbClr val="1F362B"/>
                </a:solidFill>
                <a:latin typeface="Arial" panose="020B0604020202020204" pitchFamily="34" charset="0"/>
              </a:rPr>
              <a:t>Slide Time: 2 Min</a:t>
            </a:r>
          </a:p>
          <a:p>
            <a:endParaRPr lang="en-US" sz="1800" b="0" i="0" u="none" strike="noStrike" baseline="0" dirty="0">
              <a:solidFill>
                <a:srgbClr val="1F362B"/>
              </a:solidFill>
              <a:latin typeface="Arial" panose="020B0604020202020204" pitchFamily="34" charset="0"/>
            </a:endParaRPr>
          </a:p>
          <a:p>
            <a:r>
              <a:rPr lang="en-US" sz="1800" b="0" i="0" u="none" strike="noStrike" baseline="0" dirty="0">
                <a:solidFill>
                  <a:srgbClr val="1F362B"/>
                </a:solidFill>
                <a:latin typeface="Arial" panose="020B0604020202020204" pitchFamily="34" charset="0"/>
              </a:rPr>
              <a:t>Frequently asked questions-</a:t>
            </a:r>
          </a:p>
          <a:p>
            <a:endParaRPr lang="en-US" sz="1800" b="0" i="0" u="none" strike="noStrike" baseline="0" dirty="0">
              <a:solidFill>
                <a:srgbClr val="1F362B"/>
              </a:solidFill>
              <a:latin typeface="Arial" panose="020B0604020202020204" pitchFamily="34" charset="0"/>
            </a:endParaRPr>
          </a:p>
          <a:p>
            <a:r>
              <a:rPr lang="en-US" sz="1800" dirty="0">
                <a:solidFill>
                  <a:srgbClr val="1F362B"/>
                </a:solidFill>
                <a:latin typeface="Arial"/>
                <a:cs typeface="Arial"/>
              </a:rPr>
              <a:t>Q: How</a:t>
            </a:r>
            <a:r>
              <a:rPr lang="en-US" sz="1800" b="0" i="0" u="none" strike="noStrike" baseline="0" dirty="0">
                <a:solidFill>
                  <a:srgbClr val="1F362B"/>
                </a:solidFill>
                <a:latin typeface="Arial"/>
                <a:cs typeface="Arial"/>
              </a:rPr>
              <a:t> do I change my TSP?</a:t>
            </a:r>
          </a:p>
          <a:p>
            <a:r>
              <a:rPr lang="en-US" dirty="0">
                <a:solidFill>
                  <a:srgbClr val="000000"/>
                </a:solidFill>
              </a:rPr>
              <a:t>A: On the left hand side on the main My Pay page under pay changes you will see the option to click on Thrift Savings Plan (TSP). That is were you go to change the amount of money taken out for your TSP. </a:t>
            </a:r>
            <a:endParaRPr lang="en-US" dirty="0"/>
          </a:p>
          <a:p>
            <a:endParaRPr lang="en-US" sz="1800" b="0" i="0" u="none" strike="noStrike" baseline="0" dirty="0">
              <a:solidFill>
                <a:srgbClr val="1F362B"/>
              </a:solidFill>
              <a:latin typeface="Arial" panose="020B0604020202020204" pitchFamily="34" charset="0"/>
              <a:cs typeface="Arial" panose="020B0604020202020204" pitchFamily="34" charset="0"/>
            </a:endParaRPr>
          </a:p>
          <a:p>
            <a:r>
              <a:rPr lang="en-US" sz="1800" dirty="0">
                <a:solidFill>
                  <a:srgbClr val="1F362B"/>
                </a:solidFill>
                <a:latin typeface="Arial"/>
                <a:cs typeface="Arial"/>
              </a:rPr>
              <a:t>Q: What</a:t>
            </a:r>
            <a:r>
              <a:rPr lang="en-US" sz="1800" b="0" i="0" u="none" strike="noStrike" baseline="0" dirty="0">
                <a:solidFill>
                  <a:srgbClr val="1F362B"/>
                </a:solidFill>
                <a:latin typeface="Arial"/>
                <a:cs typeface="Arial"/>
              </a:rPr>
              <a:t> if I am not getting the matching the gov said they would?</a:t>
            </a:r>
          </a:p>
          <a:p>
            <a:r>
              <a:rPr lang="en-US" sz="1800" dirty="0">
                <a:solidFill>
                  <a:srgbClr val="1F362B"/>
                </a:solidFill>
                <a:latin typeface="Arial"/>
                <a:cs typeface="Arial"/>
              </a:rPr>
              <a:t>A: they slowly start increasing the matching as you are in the military but after two years if you are not getting the 5% match, let your Admin know and they will talk to the PFO.</a:t>
            </a:r>
            <a:endParaRPr lang="en-US" sz="1800" b="0" i="0" u="none" strike="noStrike" baseline="0" dirty="0">
              <a:solidFill>
                <a:srgbClr val="1F362B"/>
              </a:solidFill>
              <a:latin typeface="Arial" panose="020B0604020202020204" pitchFamily="34" charset="0"/>
              <a:cs typeface="Arial"/>
            </a:endParaRPr>
          </a:p>
          <a:p>
            <a:endParaRPr lang="en-US" sz="1800" dirty="0">
              <a:solidFill>
                <a:srgbClr val="1F362B"/>
              </a:solidFill>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463BCA35-670B-40C9-A17C-53C831568BC8}" type="slidenum">
              <a:rPr lang="en-US" smtClean="0"/>
              <a:t>16</a:t>
            </a:fld>
            <a:endParaRPr lang="en-US"/>
          </a:p>
        </p:txBody>
      </p:sp>
    </p:spTree>
    <p:extLst>
      <p:ext uri="{BB962C8B-B14F-4D97-AF65-F5344CB8AC3E}">
        <p14:creationId xmlns:p14="http://schemas.microsoft.com/office/powerpoint/2010/main" val="7956763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Brough-forward balance (BF Bal) what you brought over from the prior fiscal year. </a:t>
            </a:r>
            <a:r>
              <a:rPr lang="en-US" dirty="0" err="1"/>
              <a:t>Ernd</a:t>
            </a:r>
            <a:r>
              <a:rPr lang="en-US" dirty="0"/>
              <a:t>- the lease you earned in the fiscal year. Used- is how much you used during the current fiscal year. CR </a:t>
            </a:r>
            <a:r>
              <a:rPr lang="en-US" dirty="0" err="1"/>
              <a:t>bal</a:t>
            </a:r>
            <a:r>
              <a:rPr lang="en-US" dirty="0"/>
              <a:t>- is your current balance through the pay period. ETS balance- balance through end of ETS. Use/ lose tells you how much you have to use or you will lose before the next fiscal year. You can only carry 60 leave days over.</a:t>
            </a:r>
          </a:p>
          <a:p>
            <a:endParaRPr lang="en-US" dirty="0"/>
          </a:p>
          <a:p>
            <a:r>
              <a:rPr lang="en-US" dirty="0"/>
              <a:t>Slide Time: 2 Min</a:t>
            </a:r>
          </a:p>
          <a:p>
            <a:endParaRPr lang="en-US" dirty="0"/>
          </a:p>
          <a:p>
            <a:r>
              <a:rPr lang="en-US" dirty="0"/>
              <a:t>Frequently asked questions-</a:t>
            </a:r>
          </a:p>
          <a:p>
            <a:endParaRPr lang="en-US" dirty="0"/>
          </a:p>
          <a:p>
            <a:r>
              <a:rPr lang="en-US" dirty="0"/>
              <a:t>What do I do if I am M-day and have leave?</a:t>
            </a:r>
          </a:p>
          <a:p>
            <a:endParaRPr lang="en-US" dirty="0"/>
          </a:p>
          <a:p>
            <a:r>
              <a:rPr lang="en-US" dirty="0"/>
              <a:t>How do I use my leave or sell it?</a:t>
            </a:r>
          </a:p>
          <a:p>
            <a:endParaRPr lang="en-US" dirty="0"/>
          </a:p>
          <a:p>
            <a:r>
              <a:rPr lang="en-US" dirty="0"/>
              <a:t>Q: Can I transfer my leave to new orders that I am on?</a:t>
            </a:r>
          </a:p>
          <a:p>
            <a:r>
              <a:rPr lang="en-US" dirty="0"/>
              <a:t>A: You will fill out the 4187 with your Admin and they will submit that to the PFO to transfer your leave to knew orders. It would be the same process to sell your leave as well. </a:t>
            </a:r>
          </a:p>
          <a:p>
            <a:endParaRPr lang="en-US" dirty="0"/>
          </a:p>
        </p:txBody>
      </p:sp>
      <p:sp>
        <p:nvSpPr>
          <p:cNvPr id="4" name="Slide Number Placeholder 3"/>
          <p:cNvSpPr>
            <a:spLocks noGrp="1"/>
          </p:cNvSpPr>
          <p:nvPr>
            <p:ph type="sldNum" sz="quarter" idx="5"/>
          </p:nvPr>
        </p:nvSpPr>
        <p:spPr/>
        <p:txBody>
          <a:bodyPr/>
          <a:lstStyle/>
          <a:p>
            <a:fld id="{463BCA35-670B-40C9-A17C-53C831568BC8}" type="slidenum">
              <a:rPr lang="en-US" smtClean="0"/>
              <a:t>17</a:t>
            </a:fld>
            <a:endParaRPr lang="en-US"/>
          </a:p>
        </p:txBody>
      </p:sp>
    </p:spTree>
    <p:extLst>
      <p:ext uri="{BB962C8B-B14F-4D97-AF65-F5344CB8AC3E}">
        <p14:creationId xmlns:p14="http://schemas.microsoft.com/office/powerpoint/2010/main" val="21536558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part of the LES fills in some blanks that are not covered in op boxes. In tis section it will tell you what days of IDT pay you are getting paid for. It will tell you what debts, if you have any, what they are for. Tells you what your SGLI is set at and other helpful information in there for you to use. This is remarks from an AGR LES and look different from those that are seen on an M-Day LES. When having pay issues, always look at your LES first to see that that says before reaching out to your Unit ADMIN. Their first question will always be what did your LES say. Make sure to remind your Soldier’s that they are the only ones that have access to their my pay account. They are the only ones that will know if they are having pay issues. It is very important that they know what to look for. </a:t>
            </a:r>
          </a:p>
          <a:p>
            <a:endParaRPr lang="en-US" dirty="0"/>
          </a:p>
          <a:p>
            <a:r>
              <a:rPr lang="en-US" dirty="0"/>
              <a:t>Slide Time 4 Min</a:t>
            </a:r>
          </a:p>
          <a:p>
            <a:endParaRPr lang="en-US" dirty="0"/>
          </a:p>
          <a:p>
            <a:r>
              <a:rPr lang="en-US" dirty="0"/>
              <a:t>Frequently asked questions-</a:t>
            </a:r>
          </a:p>
          <a:p>
            <a:endParaRPr lang="en-US" dirty="0"/>
          </a:p>
          <a:p>
            <a:r>
              <a:rPr lang="en-US" dirty="0"/>
              <a:t>Q: What if the bank info is wrong?</a:t>
            </a:r>
          </a:p>
          <a:p>
            <a:r>
              <a:rPr lang="en-US" dirty="0"/>
              <a:t>A: You will have to log into you’re my Pay account and on the left hand side under pay changes, click on Direct Deposit. That is where you will find your bank info and where you change it. Remember it takes 5-7 business days to change so make sure you do it well before your next drill or paycheck. </a:t>
            </a:r>
          </a:p>
          <a:p>
            <a:endParaRPr lang="en-US" dirty="0"/>
          </a:p>
          <a:p>
            <a:r>
              <a:rPr lang="en-US" dirty="0"/>
              <a:t>Q: What if he SGLI amount needs to change?</a:t>
            </a:r>
          </a:p>
          <a:p>
            <a:r>
              <a:rPr lang="en-US" dirty="0"/>
              <a:t>A: If want less taken out for SGLI, you will have to log into </a:t>
            </a:r>
            <a:r>
              <a:rPr lang="en-US" dirty="0" err="1"/>
              <a:t>Milconnect</a:t>
            </a:r>
            <a:r>
              <a:rPr lang="en-US" dirty="0"/>
              <a:t> and change the amount of coverage you want. </a:t>
            </a:r>
          </a:p>
          <a:p>
            <a:endParaRPr lang="en-US" dirty="0"/>
          </a:p>
          <a:p>
            <a:r>
              <a:rPr lang="en-US" dirty="0"/>
              <a:t>Q: What if the debt reason is not in the remarks section?</a:t>
            </a:r>
          </a:p>
          <a:p>
            <a:r>
              <a:rPr lang="en-US" dirty="0"/>
              <a:t>A: if it is not in there, your Admin will be able to call the PFO and get the reason for the debt.</a:t>
            </a:r>
          </a:p>
          <a:p>
            <a:endParaRPr lang="en-US" dirty="0"/>
          </a:p>
          <a:p>
            <a:endParaRPr lang="en-US" dirty="0"/>
          </a:p>
        </p:txBody>
      </p:sp>
      <p:sp>
        <p:nvSpPr>
          <p:cNvPr id="4" name="Slide Number Placeholder 3"/>
          <p:cNvSpPr>
            <a:spLocks noGrp="1"/>
          </p:cNvSpPr>
          <p:nvPr>
            <p:ph type="sldNum" sz="quarter" idx="5"/>
          </p:nvPr>
        </p:nvSpPr>
        <p:spPr/>
        <p:txBody>
          <a:bodyPr/>
          <a:lstStyle/>
          <a:p>
            <a:fld id="{463BCA35-670B-40C9-A17C-53C831568BC8}" type="slidenum">
              <a:rPr lang="en-US" smtClean="0"/>
              <a:t>18</a:t>
            </a:fld>
            <a:endParaRPr lang="en-US"/>
          </a:p>
        </p:txBody>
      </p:sp>
    </p:spTree>
    <p:extLst>
      <p:ext uri="{BB962C8B-B14F-4D97-AF65-F5344CB8AC3E}">
        <p14:creationId xmlns:p14="http://schemas.microsoft.com/office/powerpoint/2010/main" val="38450503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i="0" u="sng" dirty="0"/>
              <a:t>Say</a:t>
            </a:r>
            <a:r>
              <a:rPr lang="en-US" dirty="0"/>
              <a:t>: The Social Health Work Group is looking for your amazing OPD/NCOPD briefings.  The submission process is outlined by scanning this QR Code.  Additionally, scanning the QR code will bring you to our already published OPD/NCOPD library.  We are always looking for motivated individuals to join the efforts of the Social Health Work Group.  Please contact Amy Ruff, R3SP (amy.l.ruff4.civ@army.mil or 701-333-3804) if you are interested.   Please bookmark or favorite this URL location for your future reference.   Let's move on to our AAR.  </a:t>
            </a:r>
          </a:p>
          <a:p>
            <a:endParaRPr lang="en-US" dirty="0"/>
          </a:p>
          <a:p>
            <a:r>
              <a:rPr lang="en-US" u="sng" dirty="0"/>
              <a:t>Slide Time</a:t>
            </a:r>
            <a:r>
              <a:rPr lang="en-US" dirty="0"/>
              <a:t>: 30 seconds</a:t>
            </a:r>
          </a:p>
          <a:p>
            <a:endParaRPr lang="en-US" dirty="0"/>
          </a:p>
          <a:p>
            <a:r>
              <a:rPr lang="en-US" u="sng" dirty="0"/>
              <a:t>Notes</a:t>
            </a:r>
            <a:r>
              <a:rPr lang="en-US" dirty="0"/>
              <a:t>: This slide must remain in Professional Development Library publications. </a:t>
            </a:r>
          </a:p>
          <a:p>
            <a:endParaRPr lang="en-US" dirty="0"/>
          </a:p>
        </p:txBody>
      </p:sp>
      <p:sp>
        <p:nvSpPr>
          <p:cNvPr id="4" name="Slide Number Placeholder 3"/>
          <p:cNvSpPr>
            <a:spLocks noGrp="1"/>
          </p:cNvSpPr>
          <p:nvPr>
            <p:ph type="sldNum" sz="quarter" idx="5"/>
          </p:nvPr>
        </p:nvSpPr>
        <p:spPr/>
        <p:txBody>
          <a:bodyPr/>
          <a:lstStyle/>
          <a:p>
            <a:fld id="{4719269E-706D-49AF-B5AA-1A3B7F90191A}" type="slidenum">
              <a:rPr lang="en-US" smtClean="0"/>
              <a:t>19</a:t>
            </a:fld>
            <a:endParaRPr lang="en-US"/>
          </a:p>
        </p:txBody>
      </p:sp>
    </p:spTree>
    <p:extLst>
      <p:ext uri="{BB962C8B-B14F-4D97-AF65-F5344CB8AC3E}">
        <p14:creationId xmlns:p14="http://schemas.microsoft.com/office/powerpoint/2010/main" val="745678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57400" y="577850"/>
            <a:ext cx="2908300" cy="1635125"/>
          </a:xfrm>
        </p:spPr>
      </p:sp>
      <p:sp>
        <p:nvSpPr>
          <p:cNvPr id="3" name="Notes Placeholder 2"/>
          <p:cNvSpPr>
            <a:spLocks noGrp="1"/>
          </p:cNvSpPr>
          <p:nvPr>
            <p:ph type="body" idx="1"/>
          </p:nvPr>
        </p:nvSpPr>
        <p:spPr>
          <a:xfrm>
            <a:off x="702310" y="2463033"/>
            <a:ext cx="5618480" cy="2334734"/>
          </a:xfrm>
        </p:spPr>
        <p:txBody>
          <a:bodyPr/>
          <a:lstStyle/>
          <a:p>
            <a:r>
              <a:rPr lang="en-US" u="sng" dirty="0"/>
              <a:t>Say: </a:t>
            </a:r>
            <a:r>
              <a:rPr lang="en-US" dirty="0"/>
              <a:t>The MyTeam-MyGuard Leader Development is an action plan supported by the Social Health Work Group which is one of five work groups overseen by the NDARNG’s Commander’s Ready and Resilience Council.  The objective of the action plan is to create a Professional Development Library for utilization during NCOPD/OPD periods of instruction while supporting core leadership competencies, team building, unit cohesion, trust, resilience, personal and unit readiness. </a:t>
            </a:r>
          </a:p>
          <a:p>
            <a:endParaRPr lang="en-US" dirty="0"/>
          </a:p>
          <a:p>
            <a:pPr defTabSz="933237">
              <a:defRPr/>
            </a:pPr>
            <a:r>
              <a:rPr lang="en-US" u="sng" dirty="0"/>
              <a:t>Slide Time</a:t>
            </a:r>
            <a:r>
              <a:rPr lang="en-US" dirty="0"/>
              <a:t>: 30 seconds</a:t>
            </a:r>
          </a:p>
          <a:p>
            <a:pPr defTabSz="933237">
              <a:defRPr/>
            </a:pPr>
            <a:endParaRPr lang="en-US" dirty="0"/>
          </a:p>
          <a:p>
            <a:pPr defTabSz="933237">
              <a:defRPr/>
            </a:pPr>
            <a:r>
              <a:rPr lang="en-US" u="sng" dirty="0"/>
              <a:t>Notes</a:t>
            </a:r>
            <a:r>
              <a:rPr lang="en-US" dirty="0"/>
              <a:t>: This slide must remain in Professional Development Library publications.  </a:t>
            </a:r>
          </a:p>
          <a:p>
            <a:endParaRPr lang="en-US" dirty="0"/>
          </a:p>
        </p:txBody>
      </p:sp>
      <p:sp>
        <p:nvSpPr>
          <p:cNvPr id="4" name="Slide Number Placeholder 3"/>
          <p:cNvSpPr>
            <a:spLocks noGrp="1"/>
          </p:cNvSpPr>
          <p:nvPr>
            <p:ph type="sldNum" sz="quarter" idx="5"/>
          </p:nvPr>
        </p:nvSpPr>
        <p:spPr/>
        <p:txBody>
          <a:bodyPr/>
          <a:lstStyle/>
          <a:p>
            <a:fld id="{568EE2B5-F86E-49E7-9F3F-5F5735D4C907}" type="slidenum">
              <a:rPr lang="en-US" smtClean="0"/>
              <a:t>2</a:t>
            </a:fld>
            <a:endParaRPr lang="en-US"/>
          </a:p>
        </p:txBody>
      </p:sp>
    </p:spTree>
    <p:extLst>
      <p:ext uri="{BB962C8B-B14F-4D97-AF65-F5344CB8AC3E}">
        <p14:creationId xmlns:p14="http://schemas.microsoft.com/office/powerpoint/2010/main" val="26980880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2E7D85-52F5-D75F-B28D-A1138E433B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6D1804B-3DC1-70BE-322B-D8C62C6D7D3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1939E7A-17D3-C16F-61F7-5E60CE3EE7DD}"/>
              </a:ext>
            </a:extLst>
          </p:cNvPr>
          <p:cNvSpPr>
            <a:spLocks noGrp="1"/>
          </p:cNvSpPr>
          <p:nvPr>
            <p:ph type="body" idx="1"/>
          </p:nvPr>
        </p:nvSpPr>
        <p:spPr/>
        <p:txBody>
          <a:bodyPr/>
          <a:lstStyle/>
          <a:p>
            <a:r>
              <a:rPr lang="en-US" i="0" u="sng" dirty="0"/>
              <a:t>Say</a:t>
            </a:r>
            <a:r>
              <a:rPr lang="en-US" dirty="0"/>
              <a:t>: The Social Health Work Group will utilize this AAR to help improve the OPD/NCOPD course, as well as gain your ideas for future course development.  It should take two to three minutes to complete.   </a:t>
            </a:r>
          </a:p>
          <a:p>
            <a:endParaRPr lang="en-US" dirty="0"/>
          </a:p>
          <a:p>
            <a:r>
              <a:rPr lang="en-US" u="sng" dirty="0"/>
              <a:t>Slide Time</a:t>
            </a:r>
            <a:r>
              <a:rPr lang="en-US" dirty="0"/>
              <a:t>: 2-3 Minutes</a:t>
            </a:r>
          </a:p>
          <a:p>
            <a:endParaRPr lang="en-US" dirty="0"/>
          </a:p>
          <a:p>
            <a:pPr defTabSz="933237">
              <a:defRPr/>
            </a:pPr>
            <a:r>
              <a:rPr lang="en-US" u="sng" dirty="0"/>
              <a:t>Notes</a:t>
            </a:r>
            <a:r>
              <a:rPr lang="en-US" dirty="0"/>
              <a:t>: This slide must remain in Professional Development Library publications.   If the course presenter or unit leadership would like copies of the AAR results, they can contact Amy Ruff, R3SP at amy.l.ruff4.civ@army.mil or 701-333-3804. </a:t>
            </a:r>
          </a:p>
          <a:p>
            <a:endParaRPr lang="en-US" dirty="0"/>
          </a:p>
        </p:txBody>
      </p:sp>
      <p:sp>
        <p:nvSpPr>
          <p:cNvPr id="4" name="Slide Number Placeholder 3">
            <a:extLst>
              <a:ext uri="{FF2B5EF4-FFF2-40B4-BE49-F238E27FC236}">
                <a16:creationId xmlns:a16="http://schemas.microsoft.com/office/drawing/2014/main" id="{EF71068F-9A8A-6C8F-5F6E-8FEE51CCE922}"/>
              </a:ext>
            </a:extLst>
          </p:cNvPr>
          <p:cNvSpPr>
            <a:spLocks noGrp="1"/>
          </p:cNvSpPr>
          <p:nvPr>
            <p:ph type="sldNum" sz="quarter" idx="5"/>
          </p:nvPr>
        </p:nvSpPr>
        <p:spPr/>
        <p:txBody>
          <a:bodyPr/>
          <a:lstStyle/>
          <a:p>
            <a:fld id="{568EE2B5-F86E-49E7-9F3F-5F5735D4C907}" type="slidenum">
              <a:rPr lang="en-US" smtClean="0"/>
              <a:t>20</a:t>
            </a:fld>
            <a:endParaRPr lang="en-US"/>
          </a:p>
        </p:txBody>
      </p:sp>
    </p:spTree>
    <p:extLst>
      <p:ext uri="{BB962C8B-B14F-4D97-AF65-F5344CB8AC3E}">
        <p14:creationId xmlns:p14="http://schemas.microsoft.com/office/powerpoint/2010/main" val="31914738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Most questions should have been asked during the presentation. Most remaining questions may be pay related, and the ADMIN NCO should be able to answer most or know who to contact at the pay office to solve the problem. </a:t>
            </a:r>
          </a:p>
        </p:txBody>
      </p:sp>
      <p:sp>
        <p:nvSpPr>
          <p:cNvPr id="4" name="Slide Number Placeholder 3"/>
          <p:cNvSpPr>
            <a:spLocks noGrp="1"/>
          </p:cNvSpPr>
          <p:nvPr>
            <p:ph type="sldNum" sz="quarter" idx="5"/>
          </p:nvPr>
        </p:nvSpPr>
        <p:spPr/>
        <p:txBody>
          <a:bodyPr/>
          <a:lstStyle/>
          <a:p>
            <a:fld id="{463BCA35-670B-40C9-A17C-53C831568BC8}" type="slidenum">
              <a:rPr lang="en-US" smtClean="0"/>
              <a:t>21</a:t>
            </a:fld>
            <a:endParaRPr lang="en-US"/>
          </a:p>
        </p:txBody>
      </p:sp>
    </p:spTree>
    <p:extLst>
      <p:ext uri="{BB962C8B-B14F-4D97-AF65-F5344CB8AC3E}">
        <p14:creationId xmlns:p14="http://schemas.microsoft.com/office/powerpoint/2010/main" val="2949153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yourself and the topic you will be teaching.</a:t>
            </a:r>
          </a:p>
          <a:p>
            <a:endParaRPr lang="en-US" dirty="0"/>
          </a:p>
          <a:p>
            <a:r>
              <a:rPr lang="en-US" dirty="0"/>
              <a:t>Say: Knowing where to find, read, and understand your LES will help all Soldiers at every level. </a:t>
            </a:r>
          </a:p>
          <a:p>
            <a:endParaRPr lang="en-US" dirty="0"/>
          </a:p>
          <a:p>
            <a:r>
              <a:rPr lang="en-US" dirty="0"/>
              <a:t>Slide Time: 30 Seconds</a:t>
            </a:r>
          </a:p>
          <a:p>
            <a:endParaRPr lang="en-US" dirty="0"/>
          </a:p>
          <a:p>
            <a:r>
              <a:rPr lang="en-US" dirty="0"/>
              <a:t>Notes: To stay within the anticipated 30 minuets time frame, stick to the slide notes and times. Be aware there may be many questions asked throughout the brief. If you have more than 30 minuets of time, feel free to encourage discussion and go more in-depth in the questions being asked. </a:t>
            </a:r>
          </a:p>
        </p:txBody>
      </p:sp>
      <p:sp>
        <p:nvSpPr>
          <p:cNvPr id="4" name="Slide Number Placeholder 3"/>
          <p:cNvSpPr>
            <a:spLocks noGrp="1"/>
          </p:cNvSpPr>
          <p:nvPr>
            <p:ph type="sldNum" sz="quarter" idx="5"/>
          </p:nvPr>
        </p:nvSpPr>
        <p:spPr/>
        <p:txBody>
          <a:bodyPr/>
          <a:lstStyle/>
          <a:p>
            <a:fld id="{463BCA35-670B-40C9-A17C-53C831568BC8}" type="slidenum">
              <a:rPr lang="en-US" smtClean="0"/>
              <a:t>3</a:t>
            </a:fld>
            <a:endParaRPr lang="en-US"/>
          </a:p>
        </p:txBody>
      </p:sp>
    </p:spTree>
    <p:extLst>
      <p:ext uri="{BB962C8B-B14F-4D97-AF65-F5344CB8AC3E}">
        <p14:creationId xmlns:p14="http://schemas.microsoft.com/office/powerpoint/2010/main" val="100402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ea typeface="Calibri"/>
                <a:cs typeface="Calibri"/>
              </a:rPr>
              <a:t>You can always come back to this slide to reference where to click on the home screen. </a:t>
            </a:r>
          </a:p>
          <a:p>
            <a:endParaRPr lang="en-US" dirty="0">
              <a:latin typeface="Calibri"/>
              <a:ea typeface="Calibri"/>
              <a:cs typeface="Calibri"/>
            </a:endParaRPr>
          </a:p>
          <a:p>
            <a:r>
              <a:rPr lang="en-US">
                <a:latin typeface="Calibri"/>
                <a:ea typeface="Calibri"/>
                <a:cs typeface="Calibri"/>
              </a:rPr>
              <a:t>Q: Why do Techs have two accounts. </a:t>
            </a:r>
          </a:p>
          <a:p>
            <a:r>
              <a:rPr lang="en-US" dirty="0">
                <a:latin typeface="Calibri"/>
                <a:ea typeface="Calibri"/>
                <a:cs typeface="Calibri"/>
              </a:rPr>
              <a:t>A: they get paid on the tech side for their job and they get paid for drill. These two paychecks come from different pots of money and so they get two LESs for each paycheck.  That is why they need two accounts. </a:t>
            </a:r>
          </a:p>
        </p:txBody>
      </p:sp>
      <p:sp>
        <p:nvSpPr>
          <p:cNvPr id="4" name="Slide Number Placeholder 3"/>
          <p:cNvSpPr>
            <a:spLocks noGrp="1"/>
          </p:cNvSpPr>
          <p:nvPr>
            <p:ph type="sldNum" sz="quarter" idx="5"/>
          </p:nvPr>
        </p:nvSpPr>
        <p:spPr/>
        <p:txBody>
          <a:bodyPr/>
          <a:lstStyle/>
          <a:p>
            <a:fld id="{463BCA35-670B-40C9-A17C-53C831568BC8}" type="slidenum">
              <a:rPr lang="en-US" smtClean="0"/>
              <a:t>4</a:t>
            </a:fld>
            <a:endParaRPr lang="en-US"/>
          </a:p>
        </p:txBody>
      </p:sp>
    </p:spTree>
    <p:extLst>
      <p:ext uri="{BB962C8B-B14F-4D97-AF65-F5344CB8AC3E}">
        <p14:creationId xmlns:p14="http://schemas.microsoft.com/office/powerpoint/2010/main" val="1286241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what it should look like when you pull your LES from My Pay. This will cover one pay period. AGR LESs now will look a little different because they cover one month. Make sure to remind your Soldier’s that they are the only ones that have access to their my pay account. They are the only ones that will know if they are having pay issues. It is very important that they know what to look for. </a:t>
            </a:r>
          </a:p>
          <a:p>
            <a:endParaRPr lang="en-US" dirty="0"/>
          </a:p>
          <a:p>
            <a:endParaRPr lang="en-US" dirty="0"/>
          </a:p>
          <a:p>
            <a:r>
              <a:rPr lang="en-US" dirty="0"/>
              <a:t>Slide time: Approximately 1 minute</a:t>
            </a:r>
          </a:p>
          <a:p>
            <a:endParaRPr lang="en-US" dirty="0"/>
          </a:p>
          <a:p>
            <a:r>
              <a:rPr lang="en-US" dirty="0"/>
              <a:t>Frequent asked questions-</a:t>
            </a:r>
          </a:p>
          <a:p>
            <a:endParaRPr lang="en-US" dirty="0"/>
          </a:p>
          <a:p>
            <a:r>
              <a:rPr lang="en-US" dirty="0"/>
              <a:t>Q: Where can I find my LES?</a:t>
            </a:r>
          </a:p>
          <a:p>
            <a:r>
              <a:rPr lang="en-US" dirty="0"/>
              <a:t>A: Click on LES under statements on the left hand side. Then click on printer friendly LES. </a:t>
            </a:r>
          </a:p>
          <a:p>
            <a:endParaRPr lang="en-US" dirty="0"/>
          </a:p>
        </p:txBody>
      </p:sp>
      <p:sp>
        <p:nvSpPr>
          <p:cNvPr id="4" name="Slide Number Placeholder 3"/>
          <p:cNvSpPr>
            <a:spLocks noGrp="1"/>
          </p:cNvSpPr>
          <p:nvPr>
            <p:ph type="sldNum" sz="quarter" idx="5"/>
          </p:nvPr>
        </p:nvSpPr>
        <p:spPr/>
        <p:txBody>
          <a:bodyPr/>
          <a:lstStyle/>
          <a:p>
            <a:fld id="{463BCA35-670B-40C9-A17C-53C831568BC8}" type="slidenum">
              <a:rPr lang="en-US" smtClean="0"/>
              <a:t>5</a:t>
            </a:fld>
            <a:endParaRPr lang="en-US"/>
          </a:p>
        </p:txBody>
      </p:sp>
    </p:spTree>
    <p:extLst>
      <p:ext uri="{BB962C8B-B14F-4D97-AF65-F5344CB8AC3E}">
        <p14:creationId xmlns:p14="http://schemas.microsoft.com/office/powerpoint/2010/main" val="1842187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 sure when you look it over that everything at the top is correct. You have the correct pay grade, years of service is correct, your branch, ETS, last four of your SSN and your name. Make sure all that info is correct and up to date for that pay period marked on the top right corner. </a:t>
            </a:r>
          </a:p>
          <a:p>
            <a:endParaRPr lang="en-US" dirty="0"/>
          </a:p>
          <a:p>
            <a:r>
              <a:rPr lang="en-US" dirty="0"/>
              <a:t>Slide Time: 2 Min</a:t>
            </a:r>
          </a:p>
          <a:p>
            <a:endParaRPr lang="en-US" dirty="0"/>
          </a:p>
          <a:p>
            <a:r>
              <a:rPr lang="en-US" dirty="0"/>
              <a:t>Frequent asked questions-</a:t>
            </a:r>
          </a:p>
          <a:p>
            <a:endParaRPr lang="en-US" dirty="0"/>
          </a:p>
          <a:p>
            <a:r>
              <a:rPr lang="en-US" dirty="0"/>
              <a:t>Q: What if any of the information is wrong?</a:t>
            </a:r>
          </a:p>
          <a:p>
            <a:r>
              <a:rPr lang="en-US" dirty="0"/>
              <a:t>A: Make sure to annotate the errors and then write the correct information. </a:t>
            </a:r>
          </a:p>
          <a:p>
            <a:endParaRPr lang="en-US" dirty="0"/>
          </a:p>
          <a:p>
            <a:r>
              <a:rPr lang="en-US" dirty="0"/>
              <a:t>Q: Who do I talk to fix wrong information?</a:t>
            </a:r>
          </a:p>
          <a:p>
            <a:r>
              <a:rPr lang="en-US" dirty="0"/>
              <a:t>A: Make sure you talk to your first line leader and then talk to you Admin NCO. The Admin will then talk with the PFO. </a:t>
            </a:r>
          </a:p>
        </p:txBody>
      </p:sp>
      <p:sp>
        <p:nvSpPr>
          <p:cNvPr id="4" name="Slide Number Placeholder 3"/>
          <p:cNvSpPr>
            <a:spLocks noGrp="1"/>
          </p:cNvSpPr>
          <p:nvPr>
            <p:ph type="sldNum" sz="quarter" idx="5"/>
          </p:nvPr>
        </p:nvSpPr>
        <p:spPr/>
        <p:txBody>
          <a:bodyPr/>
          <a:lstStyle/>
          <a:p>
            <a:fld id="{463BCA35-670B-40C9-A17C-53C831568BC8}" type="slidenum">
              <a:rPr lang="en-US" smtClean="0"/>
              <a:t>6</a:t>
            </a:fld>
            <a:endParaRPr lang="en-US"/>
          </a:p>
        </p:txBody>
      </p:sp>
    </p:spTree>
    <p:extLst>
      <p:ext uri="{BB962C8B-B14F-4D97-AF65-F5344CB8AC3E}">
        <p14:creationId xmlns:p14="http://schemas.microsoft.com/office/powerpoint/2010/main" val="3662535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your base pay/drill pay, allowances, or pay incentive. Make sure that you are receiving the correct entitlements. This is where you can check if you are getting pay too much or too little for your grade or for what you are getting paid for. Should not be being paid 3,214.20 for a UTA 4 drill. Or Vise versa. </a:t>
            </a:r>
          </a:p>
          <a:p>
            <a:endParaRPr lang="en-US" dirty="0"/>
          </a:p>
          <a:p>
            <a:r>
              <a:rPr lang="en-US" dirty="0"/>
              <a:t>Slide Time: 2 Min</a:t>
            </a:r>
          </a:p>
          <a:p>
            <a:endParaRPr lang="en-US" dirty="0"/>
          </a:p>
          <a:p>
            <a:r>
              <a:rPr lang="en-US" dirty="0"/>
              <a:t>Frequently asked questions-</a:t>
            </a:r>
          </a:p>
          <a:p>
            <a:endParaRPr lang="en-US" dirty="0"/>
          </a:p>
          <a:p>
            <a:r>
              <a:rPr lang="en-US" dirty="0"/>
              <a:t>What if I am getting paid too much?</a:t>
            </a:r>
          </a:p>
          <a:p>
            <a:endParaRPr lang="en-US" dirty="0"/>
          </a:p>
          <a:p>
            <a:r>
              <a:rPr lang="en-US" dirty="0"/>
              <a:t>What if I am getting paid too little? </a:t>
            </a:r>
          </a:p>
          <a:p>
            <a:endParaRPr lang="en-US" dirty="0"/>
          </a:p>
          <a:p>
            <a:r>
              <a:rPr lang="en-US" dirty="0"/>
              <a:t>Why do I not get BAS and BAH for drill?</a:t>
            </a:r>
          </a:p>
        </p:txBody>
      </p:sp>
      <p:sp>
        <p:nvSpPr>
          <p:cNvPr id="4" name="Slide Number Placeholder 3"/>
          <p:cNvSpPr>
            <a:spLocks noGrp="1"/>
          </p:cNvSpPr>
          <p:nvPr>
            <p:ph type="sldNum" sz="quarter" idx="5"/>
          </p:nvPr>
        </p:nvSpPr>
        <p:spPr/>
        <p:txBody>
          <a:bodyPr/>
          <a:lstStyle/>
          <a:p>
            <a:fld id="{463BCA35-670B-40C9-A17C-53C831568BC8}" type="slidenum">
              <a:rPr lang="en-US" smtClean="0"/>
              <a:t>7</a:t>
            </a:fld>
            <a:endParaRPr lang="en-US"/>
          </a:p>
        </p:txBody>
      </p:sp>
    </p:spTree>
    <p:extLst>
      <p:ext uri="{BB962C8B-B14F-4D97-AF65-F5344CB8AC3E}">
        <p14:creationId xmlns:p14="http://schemas.microsoft.com/office/powerpoint/2010/main" val="2164767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will show what was taken out of your pay for state and federal taxes, SGLI, FICA, TSP, Dependent dental. Make sure the correct deductions are being taken out. You may also see on there that you may have a debt. You can learn what that debt is usually at the bottom in the remarks section. Some cases your unit ADMIN will have to call the PFO for clarification for the debt.</a:t>
            </a:r>
          </a:p>
          <a:p>
            <a:endParaRPr lang="en-US" dirty="0"/>
          </a:p>
          <a:p>
            <a:r>
              <a:rPr lang="en-US" dirty="0"/>
              <a:t>Slide Time: 3 min</a:t>
            </a:r>
          </a:p>
          <a:p>
            <a:endParaRPr lang="en-US" dirty="0"/>
          </a:p>
          <a:p>
            <a:r>
              <a:rPr lang="en-US" dirty="0"/>
              <a:t>Frequently asked questions-</a:t>
            </a:r>
          </a:p>
          <a:p>
            <a:endParaRPr lang="en-US" dirty="0"/>
          </a:p>
          <a:p>
            <a:r>
              <a:rPr lang="en-US" dirty="0"/>
              <a:t>Q: How do I find out what the debt amount is for?</a:t>
            </a:r>
          </a:p>
          <a:p>
            <a:r>
              <a:rPr lang="en-US" dirty="0"/>
              <a:t>A: You will have to pull the print version and on the bottom of the LES in the remarks section it should tell you. If not you can talk to your Admin and they can talk to the PFO</a:t>
            </a:r>
          </a:p>
          <a:p>
            <a:endParaRPr lang="en-US" dirty="0"/>
          </a:p>
          <a:p>
            <a:r>
              <a:rPr lang="en-US" dirty="0"/>
              <a:t>Q: How do I change the amount taken out for TSP?</a:t>
            </a:r>
          </a:p>
          <a:p>
            <a:r>
              <a:rPr lang="en-US" dirty="0"/>
              <a:t>A: On the left hand side on the main My Pay page under pay changes you will see the option to click on Thrift Savings Plan (TSP). That is were you go to change the amount of money taken out for your TSP. </a:t>
            </a:r>
          </a:p>
          <a:p>
            <a:endParaRPr lang="en-US" dirty="0"/>
          </a:p>
        </p:txBody>
      </p:sp>
      <p:sp>
        <p:nvSpPr>
          <p:cNvPr id="4" name="Slide Number Placeholder 3"/>
          <p:cNvSpPr>
            <a:spLocks noGrp="1"/>
          </p:cNvSpPr>
          <p:nvPr>
            <p:ph type="sldNum" sz="quarter" idx="5"/>
          </p:nvPr>
        </p:nvSpPr>
        <p:spPr/>
        <p:txBody>
          <a:bodyPr/>
          <a:lstStyle/>
          <a:p>
            <a:fld id="{463BCA35-670B-40C9-A17C-53C831568BC8}" type="slidenum">
              <a:rPr lang="en-US" smtClean="0"/>
              <a:t>8</a:t>
            </a:fld>
            <a:endParaRPr lang="en-US"/>
          </a:p>
        </p:txBody>
      </p:sp>
    </p:spTree>
    <p:extLst>
      <p:ext uri="{BB962C8B-B14F-4D97-AF65-F5344CB8AC3E}">
        <p14:creationId xmlns:p14="http://schemas.microsoft.com/office/powerpoint/2010/main" val="2377261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2550" algn="l"/>
            <a:r>
              <a:rPr lang="en-US" sz="1800" b="0" i="0" u="none" strike="noStrike" baseline="0" dirty="0">
                <a:solidFill>
                  <a:srgbClr val="1F362B"/>
                </a:solidFill>
                <a:latin typeface="Arial" panose="020B0604020202020204" pitchFamily="34" charset="0"/>
              </a:rPr>
              <a:t>An allotment is a designated amount of money that is automatically distributed for you, from your pay. Be sure you know what they are, who is receiving them, and if/when will they be paid in full. Reserve and National Guard do not have allotments.  Army Emergency Relief, Privatized Housing, Government Indebtedness, Child Support, etc. This is in a different section because it is different from your drill pay or base pay that you receive. </a:t>
            </a:r>
          </a:p>
          <a:p>
            <a:pPr marR="2550" algn="l"/>
            <a:endParaRPr lang="en-US" sz="1800" b="0" i="0" u="none" strike="noStrike" baseline="0" dirty="0">
              <a:solidFill>
                <a:srgbClr val="1F362B"/>
              </a:solidFill>
              <a:latin typeface="Arial" panose="020B0604020202020204" pitchFamily="34" charset="0"/>
            </a:endParaRPr>
          </a:p>
          <a:p>
            <a:pPr marR="2550" algn="l"/>
            <a:r>
              <a:rPr lang="en-US" sz="1800" b="0" i="0" u="none" strike="noStrike" baseline="0" dirty="0">
                <a:solidFill>
                  <a:srgbClr val="1F362B"/>
                </a:solidFill>
                <a:latin typeface="Arial" panose="020B0604020202020204" pitchFamily="34" charset="0"/>
              </a:rPr>
              <a:t>Slide Time: 2 min</a:t>
            </a:r>
          </a:p>
          <a:p>
            <a:pPr marR="2550" algn="l"/>
            <a:endParaRPr lang="en-US" sz="1800" b="0" i="0" u="none" strike="noStrike" baseline="0" dirty="0">
              <a:solidFill>
                <a:srgbClr val="1F362B"/>
              </a:solidFill>
              <a:latin typeface="Arial" panose="020B0604020202020204" pitchFamily="34" charset="0"/>
            </a:endParaRPr>
          </a:p>
          <a:p>
            <a:pPr marR="2550" algn="l"/>
            <a:r>
              <a:rPr lang="en-US" sz="1800" b="0" i="0" u="none" strike="noStrike" baseline="0" dirty="0">
                <a:solidFill>
                  <a:srgbClr val="1F362B"/>
                </a:solidFill>
                <a:latin typeface="Arial" panose="020B0604020202020204" pitchFamily="34" charset="0"/>
              </a:rPr>
              <a:t>Frequently asked questions-</a:t>
            </a:r>
          </a:p>
          <a:p>
            <a:pPr marR="2550" algn="l"/>
            <a:endParaRPr lang="en-US" sz="1800" b="0" i="0" u="none" strike="noStrike" baseline="0" dirty="0">
              <a:solidFill>
                <a:srgbClr val="1F362B"/>
              </a:solidFill>
              <a:latin typeface="Arial" panose="020B0604020202020204" pitchFamily="34" charset="0"/>
            </a:endParaRPr>
          </a:p>
          <a:p>
            <a:pPr marR="2540"/>
            <a:r>
              <a:rPr lang="en-US" sz="1800" dirty="0">
                <a:solidFill>
                  <a:srgbClr val="1F362B"/>
                </a:solidFill>
                <a:latin typeface="Arial"/>
                <a:cs typeface="Arial"/>
              </a:rPr>
              <a:t>Q: How</a:t>
            </a:r>
            <a:r>
              <a:rPr lang="en-US" sz="1800" b="0" i="0" u="none" strike="noStrike" baseline="0" dirty="0">
                <a:solidFill>
                  <a:srgbClr val="1F362B"/>
                </a:solidFill>
                <a:latin typeface="Arial"/>
                <a:cs typeface="Arial"/>
              </a:rPr>
              <a:t> do I know if I am getting the right amount in allotments?</a:t>
            </a:r>
          </a:p>
          <a:p>
            <a:pPr marR="2540"/>
            <a:r>
              <a:rPr lang="en-US" sz="1800" dirty="0">
                <a:solidFill>
                  <a:srgbClr val="1F362B"/>
                </a:solidFill>
                <a:latin typeface="Arial"/>
                <a:cs typeface="Arial"/>
              </a:rPr>
              <a:t>A: You can check with your Admin and if you are not getting the allotments you are supposed to, your Admin can help you fill out the paperwork that the PFO needs to correct it. </a:t>
            </a:r>
            <a:endParaRPr lang="en-US" sz="1800" b="0" i="0" u="none" strike="noStrike" baseline="0" dirty="0">
              <a:solidFill>
                <a:srgbClr val="1F362B"/>
              </a:solidFill>
              <a:latin typeface="Arial" panose="020B0604020202020204" pitchFamily="34" charset="0"/>
              <a:cs typeface="Arial"/>
            </a:endParaRPr>
          </a:p>
          <a:p>
            <a:pPr marR="2550"/>
            <a:endParaRPr lang="en-US" sz="1800" dirty="0">
              <a:solidFill>
                <a:srgbClr val="1F362B"/>
              </a:solidFill>
              <a:latin typeface="Arial" panose="020B0604020202020204" pitchFamily="34" charset="0"/>
            </a:endParaRPr>
          </a:p>
          <a:p>
            <a:pPr marR="2540" algn="l"/>
            <a:endParaRPr lang="en-US" sz="1800" b="0" i="0" u="none" strike="noStrike" baseline="0" dirty="0">
              <a:solidFill>
                <a:srgbClr val="1F362B"/>
              </a:solidFill>
              <a:latin typeface="Arial" panose="020B0604020202020204" pitchFamily="34" charset="0"/>
              <a:cs typeface="Arial"/>
            </a:endParaRPr>
          </a:p>
          <a:p>
            <a:pPr marR="2550" algn="l"/>
            <a:endParaRPr lang="en-US" sz="1800" b="0" i="0" u="none" strike="noStrike" baseline="0" dirty="0">
              <a:solidFill>
                <a:srgbClr val="1F362B"/>
              </a:solidFill>
              <a:latin typeface="Arial" panose="020B0604020202020204" pitchFamily="34" charset="0"/>
            </a:endParaRPr>
          </a:p>
          <a:p>
            <a:pPr marR="2550" algn="l"/>
            <a:endParaRPr lang="en-US" sz="1800" b="0" i="0" u="none" strike="noStrike" baseline="0" dirty="0">
              <a:solidFill>
                <a:srgbClr val="1F362B"/>
              </a:solidFill>
              <a:latin typeface="Arial" panose="020B0604020202020204" pitchFamily="34" charset="0"/>
            </a:endParaRPr>
          </a:p>
          <a:p>
            <a:pPr marR="2550" algn="l"/>
            <a:endParaRPr lang="en-US" sz="1800" b="0" i="0" u="none" strike="noStrike" baseline="0" dirty="0">
              <a:solidFill>
                <a:srgbClr val="1F362B"/>
              </a:solidFill>
              <a:latin typeface="Arial" panose="020B0604020202020204" pitchFamily="34" charset="0"/>
            </a:endParaRPr>
          </a:p>
          <a:p>
            <a:pPr marR="2550" algn="l"/>
            <a:endParaRPr lang="en-US" dirty="0"/>
          </a:p>
        </p:txBody>
      </p:sp>
      <p:sp>
        <p:nvSpPr>
          <p:cNvPr id="4" name="Slide Number Placeholder 3"/>
          <p:cNvSpPr>
            <a:spLocks noGrp="1"/>
          </p:cNvSpPr>
          <p:nvPr>
            <p:ph type="sldNum" sz="quarter" idx="5"/>
          </p:nvPr>
        </p:nvSpPr>
        <p:spPr/>
        <p:txBody>
          <a:bodyPr/>
          <a:lstStyle/>
          <a:p>
            <a:fld id="{463BCA35-670B-40C9-A17C-53C831568BC8}" type="slidenum">
              <a:rPr lang="en-US" smtClean="0"/>
              <a:t>9</a:t>
            </a:fld>
            <a:endParaRPr lang="en-US"/>
          </a:p>
        </p:txBody>
      </p:sp>
    </p:spTree>
    <p:extLst>
      <p:ext uri="{BB962C8B-B14F-4D97-AF65-F5344CB8AC3E}">
        <p14:creationId xmlns:p14="http://schemas.microsoft.com/office/powerpoint/2010/main" val="1427622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4F04E-93E5-9920-133D-CBBF1E5206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A576DA-7F5B-C272-7817-AC85018DAF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6567A7-363D-7715-F867-D7B30C03E7C2}"/>
              </a:ext>
            </a:extLst>
          </p:cNvPr>
          <p:cNvSpPr>
            <a:spLocks noGrp="1"/>
          </p:cNvSpPr>
          <p:nvPr>
            <p:ph type="dt" sz="half" idx="10"/>
          </p:nvPr>
        </p:nvSpPr>
        <p:spPr/>
        <p:txBody>
          <a:bodyPr/>
          <a:lstStyle/>
          <a:p>
            <a:fld id="{3AC53998-A03A-45AF-BA28-B5CE8A4A298E}" type="datetimeFigureOut">
              <a:rPr lang="en-US" smtClean="0"/>
              <a:t>8/7/2025</a:t>
            </a:fld>
            <a:endParaRPr lang="en-US"/>
          </a:p>
        </p:txBody>
      </p:sp>
      <p:sp>
        <p:nvSpPr>
          <p:cNvPr id="5" name="Footer Placeholder 4">
            <a:extLst>
              <a:ext uri="{FF2B5EF4-FFF2-40B4-BE49-F238E27FC236}">
                <a16:creationId xmlns:a16="http://schemas.microsoft.com/office/drawing/2014/main" id="{61F6D07B-5922-C4DB-09A6-80D3690423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410B67-323B-EB97-CAC6-55AF34BCC3A3}"/>
              </a:ext>
            </a:extLst>
          </p:cNvPr>
          <p:cNvSpPr>
            <a:spLocks noGrp="1"/>
          </p:cNvSpPr>
          <p:nvPr>
            <p:ph type="sldNum" sz="quarter" idx="12"/>
          </p:nvPr>
        </p:nvSpPr>
        <p:spPr/>
        <p:txBody>
          <a:bodyPr/>
          <a:lstStyle/>
          <a:p>
            <a:fld id="{EEC1CEA8-7D36-4D73-A431-D09BA739D63B}" type="slidenum">
              <a:rPr lang="en-US" smtClean="0"/>
              <a:t>‹#›</a:t>
            </a:fld>
            <a:endParaRPr lang="en-US"/>
          </a:p>
        </p:txBody>
      </p:sp>
    </p:spTree>
    <p:extLst>
      <p:ext uri="{BB962C8B-B14F-4D97-AF65-F5344CB8AC3E}">
        <p14:creationId xmlns:p14="http://schemas.microsoft.com/office/powerpoint/2010/main" val="1449945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0D160-4E1A-ECF8-DED2-B96216B1F1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47F288-1993-6EDD-4CB3-28B0223F7F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36347F-A94F-0A6A-B60D-E3DAE1067772}"/>
              </a:ext>
            </a:extLst>
          </p:cNvPr>
          <p:cNvSpPr>
            <a:spLocks noGrp="1"/>
          </p:cNvSpPr>
          <p:nvPr>
            <p:ph type="dt" sz="half" idx="10"/>
          </p:nvPr>
        </p:nvSpPr>
        <p:spPr/>
        <p:txBody>
          <a:bodyPr/>
          <a:lstStyle/>
          <a:p>
            <a:fld id="{3AC53998-A03A-45AF-BA28-B5CE8A4A298E}" type="datetimeFigureOut">
              <a:rPr lang="en-US" smtClean="0"/>
              <a:t>8/7/2025</a:t>
            </a:fld>
            <a:endParaRPr lang="en-US"/>
          </a:p>
        </p:txBody>
      </p:sp>
      <p:sp>
        <p:nvSpPr>
          <p:cNvPr id="5" name="Footer Placeholder 4">
            <a:extLst>
              <a:ext uri="{FF2B5EF4-FFF2-40B4-BE49-F238E27FC236}">
                <a16:creationId xmlns:a16="http://schemas.microsoft.com/office/drawing/2014/main" id="{F5DE6406-E8FA-FC99-B513-1FCE932032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ACBCEC-55AB-D4B7-542D-03DD95C793D5}"/>
              </a:ext>
            </a:extLst>
          </p:cNvPr>
          <p:cNvSpPr>
            <a:spLocks noGrp="1"/>
          </p:cNvSpPr>
          <p:nvPr>
            <p:ph type="sldNum" sz="quarter" idx="12"/>
          </p:nvPr>
        </p:nvSpPr>
        <p:spPr/>
        <p:txBody>
          <a:bodyPr/>
          <a:lstStyle/>
          <a:p>
            <a:fld id="{EEC1CEA8-7D36-4D73-A431-D09BA739D63B}" type="slidenum">
              <a:rPr lang="en-US" smtClean="0"/>
              <a:t>‹#›</a:t>
            </a:fld>
            <a:endParaRPr lang="en-US"/>
          </a:p>
        </p:txBody>
      </p:sp>
    </p:spTree>
    <p:extLst>
      <p:ext uri="{BB962C8B-B14F-4D97-AF65-F5344CB8AC3E}">
        <p14:creationId xmlns:p14="http://schemas.microsoft.com/office/powerpoint/2010/main" val="2006785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E18DF8-7BCA-7745-0DB5-D40300F00C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CEEDBBD-346A-6FB3-20BE-600D74AA6E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69EEA3-544C-CB0B-8EF3-760D1E297236}"/>
              </a:ext>
            </a:extLst>
          </p:cNvPr>
          <p:cNvSpPr>
            <a:spLocks noGrp="1"/>
          </p:cNvSpPr>
          <p:nvPr>
            <p:ph type="dt" sz="half" idx="10"/>
          </p:nvPr>
        </p:nvSpPr>
        <p:spPr/>
        <p:txBody>
          <a:bodyPr/>
          <a:lstStyle/>
          <a:p>
            <a:fld id="{3AC53998-A03A-45AF-BA28-B5CE8A4A298E}" type="datetimeFigureOut">
              <a:rPr lang="en-US" smtClean="0"/>
              <a:t>8/7/2025</a:t>
            </a:fld>
            <a:endParaRPr lang="en-US"/>
          </a:p>
        </p:txBody>
      </p:sp>
      <p:sp>
        <p:nvSpPr>
          <p:cNvPr id="5" name="Footer Placeholder 4">
            <a:extLst>
              <a:ext uri="{FF2B5EF4-FFF2-40B4-BE49-F238E27FC236}">
                <a16:creationId xmlns:a16="http://schemas.microsoft.com/office/drawing/2014/main" id="{5B89B4D2-738C-CC7F-E484-27942C9619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C72992-9108-FE83-CC68-4F4C56D418B0}"/>
              </a:ext>
            </a:extLst>
          </p:cNvPr>
          <p:cNvSpPr>
            <a:spLocks noGrp="1"/>
          </p:cNvSpPr>
          <p:nvPr>
            <p:ph type="sldNum" sz="quarter" idx="12"/>
          </p:nvPr>
        </p:nvSpPr>
        <p:spPr/>
        <p:txBody>
          <a:bodyPr/>
          <a:lstStyle/>
          <a:p>
            <a:fld id="{EEC1CEA8-7D36-4D73-A431-D09BA739D63B}" type="slidenum">
              <a:rPr lang="en-US" smtClean="0"/>
              <a:t>‹#›</a:t>
            </a:fld>
            <a:endParaRPr lang="en-US"/>
          </a:p>
        </p:txBody>
      </p:sp>
    </p:spTree>
    <p:extLst>
      <p:ext uri="{BB962C8B-B14F-4D97-AF65-F5344CB8AC3E}">
        <p14:creationId xmlns:p14="http://schemas.microsoft.com/office/powerpoint/2010/main" val="1904273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E02DB-5EBA-80F1-C10D-1FE35B454B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DFFDD7-3919-951E-B51A-63B23ADBA4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570A1E-E389-73AA-8707-1E107239FF4C}"/>
              </a:ext>
            </a:extLst>
          </p:cNvPr>
          <p:cNvSpPr>
            <a:spLocks noGrp="1"/>
          </p:cNvSpPr>
          <p:nvPr>
            <p:ph type="dt" sz="half" idx="10"/>
          </p:nvPr>
        </p:nvSpPr>
        <p:spPr/>
        <p:txBody>
          <a:bodyPr/>
          <a:lstStyle/>
          <a:p>
            <a:fld id="{3AC53998-A03A-45AF-BA28-B5CE8A4A298E}" type="datetimeFigureOut">
              <a:rPr lang="en-US" smtClean="0"/>
              <a:t>8/7/2025</a:t>
            </a:fld>
            <a:endParaRPr lang="en-US"/>
          </a:p>
        </p:txBody>
      </p:sp>
      <p:sp>
        <p:nvSpPr>
          <p:cNvPr id="5" name="Footer Placeholder 4">
            <a:extLst>
              <a:ext uri="{FF2B5EF4-FFF2-40B4-BE49-F238E27FC236}">
                <a16:creationId xmlns:a16="http://schemas.microsoft.com/office/drawing/2014/main" id="{2AFB2990-BD02-E16F-7B81-84305DDD84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B3E8B8-AB6A-5937-388D-CD81B7CF2D6A}"/>
              </a:ext>
            </a:extLst>
          </p:cNvPr>
          <p:cNvSpPr>
            <a:spLocks noGrp="1"/>
          </p:cNvSpPr>
          <p:nvPr>
            <p:ph type="sldNum" sz="quarter" idx="12"/>
          </p:nvPr>
        </p:nvSpPr>
        <p:spPr/>
        <p:txBody>
          <a:bodyPr/>
          <a:lstStyle/>
          <a:p>
            <a:fld id="{EEC1CEA8-7D36-4D73-A431-D09BA739D63B}" type="slidenum">
              <a:rPr lang="en-US" smtClean="0"/>
              <a:t>‹#›</a:t>
            </a:fld>
            <a:endParaRPr lang="en-US"/>
          </a:p>
        </p:txBody>
      </p:sp>
    </p:spTree>
    <p:extLst>
      <p:ext uri="{BB962C8B-B14F-4D97-AF65-F5344CB8AC3E}">
        <p14:creationId xmlns:p14="http://schemas.microsoft.com/office/powerpoint/2010/main" val="3352748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04666-0154-05DB-42DD-A05FE56FD7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3F322CB-5E7C-40DA-BEFA-7232D8DE6AA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95DD2F-2DB5-AE1E-A1AB-572896B0A7A0}"/>
              </a:ext>
            </a:extLst>
          </p:cNvPr>
          <p:cNvSpPr>
            <a:spLocks noGrp="1"/>
          </p:cNvSpPr>
          <p:nvPr>
            <p:ph type="dt" sz="half" idx="10"/>
          </p:nvPr>
        </p:nvSpPr>
        <p:spPr/>
        <p:txBody>
          <a:bodyPr/>
          <a:lstStyle/>
          <a:p>
            <a:fld id="{3AC53998-A03A-45AF-BA28-B5CE8A4A298E}" type="datetimeFigureOut">
              <a:rPr lang="en-US" smtClean="0"/>
              <a:t>8/7/2025</a:t>
            </a:fld>
            <a:endParaRPr lang="en-US"/>
          </a:p>
        </p:txBody>
      </p:sp>
      <p:sp>
        <p:nvSpPr>
          <p:cNvPr id="5" name="Footer Placeholder 4">
            <a:extLst>
              <a:ext uri="{FF2B5EF4-FFF2-40B4-BE49-F238E27FC236}">
                <a16:creationId xmlns:a16="http://schemas.microsoft.com/office/drawing/2014/main" id="{928C785A-F2E7-50B4-2634-201F14AE85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54EEAF-EB94-91DB-095C-721DFE6C0611}"/>
              </a:ext>
            </a:extLst>
          </p:cNvPr>
          <p:cNvSpPr>
            <a:spLocks noGrp="1"/>
          </p:cNvSpPr>
          <p:nvPr>
            <p:ph type="sldNum" sz="quarter" idx="12"/>
          </p:nvPr>
        </p:nvSpPr>
        <p:spPr/>
        <p:txBody>
          <a:bodyPr/>
          <a:lstStyle/>
          <a:p>
            <a:fld id="{EEC1CEA8-7D36-4D73-A431-D09BA739D63B}" type="slidenum">
              <a:rPr lang="en-US" smtClean="0"/>
              <a:t>‹#›</a:t>
            </a:fld>
            <a:endParaRPr lang="en-US"/>
          </a:p>
        </p:txBody>
      </p:sp>
    </p:spTree>
    <p:extLst>
      <p:ext uri="{BB962C8B-B14F-4D97-AF65-F5344CB8AC3E}">
        <p14:creationId xmlns:p14="http://schemas.microsoft.com/office/powerpoint/2010/main" val="2411330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48830-8526-5F15-60EE-91992A9159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0874F1-6785-1D80-F3F2-B8A95B81DC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A57E3B6-A43A-2CD6-E3E6-33A25894CE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7C5E4E-C46D-27DF-5740-022A3BB3BEFA}"/>
              </a:ext>
            </a:extLst>
          </p:cNvPr>
          <p:cNvSpPr>
            <a:spLocks noGrp="1"/>
          </p:cNvSpPr>
          <p:nvPr>
            <p:ph type="dt" sz="half" idx="10"/>
          </p:nvPr>
        </p:nvSpPr>
        <p:spPr/>
        <p:txBody>
          <a:bodyPr/>
          <a:lstStyle/>
          <a:p>
            <a:fld id="{3AC53998-A03A-45AF-BA28-B5CE8A4A298E}" type="datetimeFigureOut">
              <a:rPr lang="en-US" smtClean="0"/>
              <a:t>8/7/2025</a:t>
            </a:fld>
            <a:endParaRPr lang="en-US"/>
          </a:p>
        </p:txBody>
      </p:sp>
      <p:sp>
        <p:nvSpPr>
          <p:cNvPr id="6" name="Footer Placeholder 5">
            <a:extLst>
              <a:ext uri="{FF2B5EF4-FFF2-40B4-BE49-F238E27FC236}">
                <a16:creationId xmlns:a16="http://schemas.microsoft.com/office/drawing/2014/main" id="{6A870BB7-AF93-5BD7-AC26-03C2B9BC3F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FA1F25-DDB2-E894-B192-CF613A7E1CF5}"/>
              </a:ext>
            </a:extLst>
          </p:cNvPr>
          <p:cNvSpPr>
            <a:spLocks noGrp="1"/>
          </p:cNvSpPr>
          <p:nvPr>
            <p:ph type="sldNum" sz="quarter" idx="12"/>
          </p:nvPr>
        </p:nvSpPr>
        <p:spPr/>
        <p:txBody>
          <a:bodyPr/>
          <a:lstStyle/>
          <a:p>
            <a:fld id="{EEC1CEA8-7D36-4D73-A431-D09BA739D63B}" type="slidenum">
              <a:rPr lang="en-US" smtClean="0"/>
              <a:t>‹#›</a:t>
            </a:fld>
            <a:endParaRPr lang="en-US"/>
          </a:p>
        </p:txBody>
      </p:sp>
    </p:spTree>
    <p:extLst>
      <p:ext uri="{BB962C8B-B14F-4D97-AF65-F5344CB8AC3E}">
        <p14:creationId xmlns:p14="http://schemas.microsoft.com/office/powerpoint/2010/main" val="3462563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FA768-52DB-E4CD-9A92-133C922C7F6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FD34A6-1E45-ED40-1603-B40BA70A91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5E9A06-D006-CD71-E3D3-51D469364B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BDBE6B-CF9D-283C-174D-D3C68FDEDE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EAE883-EACC-E3F0-9EC3-1949C240DD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F4024D-4F36-B300-111B-5377C7E68064}"/>
              </a:ext>
            </a:extLst>
          </p:cNvPr>
          <p:cNvSpPr>
            <a:spLocks noGrp="1"/>
          </p:cNvSpPr>
          <p:nvPr>
            <p:ph type="dt" sz="half" idx="10"/>
          </p:nvPr>
        </p:nvSpPr>
        <p:spPr/>
        <p:txBody>
          <a:bodyPr/>
          <a:lstStyle/>
          <a:p>
            <a:fld id="{3AC53998-A03A-45AF-BA28-B5CE8A4A298E}" type="datetimeFigureOut">
              <a:rPr lang="en-US" smtClean="0"/>
              <a:t>8/7/2025</a:t>
            </a:fld>
            <a:endParaRPr lang="en-US"/>
          </a:p>
        </p:txBody>
      </p:sp>
      <p:sp>
        <p:nvSpPr>
          <p:cNvPr id="8" name="Footer Placeholder 7">
            <a:extLst>
              <a:ext uri="{FF2B5EF4-FFF2-40B4-BE49-F238E27FC236}">
                <a16:creationId xmlns:a16="http://schemas.microsoft.com/office/drawing/2014/main" id="{5AA48E3A-38E9-49B5-E7CF-D1CCC14227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5F28DD-ECDC-0061-419C-05C20C6BD597}"/>
              </a:ext>
            </a:extLst>
          </p:cNvPr>
          <p:cNvSpPr>
            <a:spLocks noGrp="1"/>
          </p:cNvSpPr>
          <p:nvPr>
            <p:ph type="sldNum" sz="quarter" idx="12"/>
          </p:nvPr>
        </p:nvSpPr>
        <p:spPr/>
        <p:txBody>
          <a:bodyPr/>
          <a:lstStyle/>
          <a:p>
            <a:fld id="{EEC1CEA8-7D36-4D73-A431-D09BA739D63B}" type="slidenum">
              <a:rPr lang="en-US" smtClean="0"/>
              <a:t>‹#›</a:t>
            </a:fld>
            <a:endParaRPr lang="en-US"/>
          </a:p>
        </p:txBody>
      </p:sp>
    </p:spTree>
    <p:extLst>
      <p:ext uri="{BB962C8B-B14F-4D97-AF65-F5344CB8AC3E}">
        <p14:creationId xmlns:p14="http://schemas.microsoft.com/office/powerpoint/2010/main" val="859288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3CA91-323F-1A0D-795C-23577D556E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B466F6-828E-7021-42FD-8B8875E9A725}"/>
              </a:ext>
            </a:extLst>
          </p:cNvPr>
          <p:cNvSpPr>
            <a:spLocks noGrp="1"/>
          </p:cNvSpPr>
          <p:nvPr>
            <p:ph type="dt" sz="half" idx="10"/>
          </p:nvPr>
        </p:nvSpPr>
        <p:spPr/>
        <p:txBody>
          <a:bodyPr/>
          <a:lstStyle/>
          <a:p>
            <a:fld id="{3AC53998-A03A-45AF-BA28-B5CE8A4A298E}" type="datetimeFigureOut">
              <a:rPr lang="en-US" smtClean="0"/>
              <a:t>8/7/2025</a:t>
            </a:fld>
            <a:endParaRPr lang="en-US"/>
          </a:p>
        </p:txBody>
      </p:sp>
      <p:sp>
        <p:nvSpPr>
          <p:cNvPr id="4" name="Footer Placeholder 3">
            <a:extLst>
              <a:ext uri="{FF2B5EF4-FFF2-40B4-BE49-F238E27FC236}">
                <a16:creationId xmlns:a16="http://schemas.microsoft.com/office/drawing/2014/main" id="{87D2D2E4-E40F-C25E-7FC3-27DA1D7EDE3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9CCE80-0B6F-A1A9-BEB9-C22F21961835}"/>
              </a:ext>
            </a:extLst>
          </p:cNvPr>
          <p:cNvSpPr>
            <a:spLocks noGrp="1"/>
          </p:cNvSpPr>
          <p:nvPr>
            <p:ph type="sldNum" sz="quarter" idx="12"/>
          </p:nvPr>
        </p:nvSpPr>
        <p:spPr/>
        <p:txBody>
          <a:bodyPr/>
          <a:lstStyle/>
          <a:p>
            <a:fld id="{EEC1CEA8-7D36-4D73-A431-D09BA739D63B}" type="slidenum">
              <a:rPr lang="en-US" smtClean="0"/>
              <a:t>‹#›</a:t>
            </a:fld>
            <a:endParaRPr lang="en-US"/>
          </a:p>
        </p:txBody>
      </p:sp>
    </p:spTree>
    <p:extLst>
      <p:ext uri="{BB962C8B-B14F-4D97-AF65-F5344CB8AC3E}">
        <p14:creationId xmlns:p14="http://schemas.microsoft.com/office/powerpoint/2010/main" val="4066073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0948DD-FD7D-F06C-AA34-F00B8319A403}"/>
              </a:ext>
            </a:extLst>
          </p:cNvPr>
          <p:cNvSpPr>
            <a:spLocks noGrp="1"/>
          </p:cNvSpPr>
          <p:nvPr>
            <p:ph type="dt" sz="half" idx="10"/>
          </p:nvPr>
        </p:nvSpPr>
        <p:spPr/>
        <p:txBody>
          <a:bodyPr/>
          <a:lstStyle/>
          <a:p>
            <a:fld id="{3AC53998-A03A-45AF-BA28-B5CE8A4A298E}" type="datetimeFigureOut">
              <a:rPr lang="en-US" smtClean="0"/>
              <a:t>8/7/2025</a:t>
            </a:fld>
            <a:endParaRPr lang="en-US"/>
          </a:p>
        </p:txBody>
      </p:sp>
      <p:sp>
        <p:nvSpPr>
          <p:cNvPr id="3" name="Footer Placeholder 2">
            <a:extLst>
              <a:ext uri="{FF2B5EF4-FFF2-40B4-BE49-F238E27FC236}">
                <a16:creationId xmlns:a16="http://schemas.microsoft.com/office/drawing/2014/main" id="{40A443BE-7476-8A50-B8F5-07B321C9BA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0F0FE8E-182E-38B3-AD78-E79A9CA1B2DC}"/>
              </a:ext>
            </a:extLst>
          </p:cNvPr>
          <p:cNvSpPr>
            <a:spLocks noGrp="1"/>
          </p:cNvSpPr>
          <p:nvPr>
            <p:ph type="sldNum" sz="quarter" idx="12"/>
          </p:nvPr>
        </p:nvSpPr>
        <p:spPr/>
        <p:txBody>
          <a:bodyPr/>
          <a:lstStyle/>
          <a:p>
            <a:fld id="{EEC1CEA8-7D36-4D73-A431-D09BA739D63B}" type="slidenum">
              <a:rPr lang="en-US" smtClean="0"/>
              <a:t>‹#›</a:t>
            </a:fld>
            <a:endParaRPr lang="en-US"/>
          </a:p>
        </p:txBody>
      </p:sp>
    </p:spTree>
    <p:extLst>
      <p:ext uri="{BB962C8B-B14F-4D97-AF65-F5344CB8AC3E}">
        <p14:creationId xmlns:p14="http://schemas.microsoft.com/office/powerpoint/2010/main" val="352046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F22C3-A305-E7DB-352D-53A1994588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66413D0-8C19-4124-7233-F7D38B2012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DC96F0-AF7C-F939-1DDB-22970ECE33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40D9FE-CB3A-DF42-91A7-F90A9E628114}"/>
              </a:ext>
            </a:extLst>
          </p:cNvPr>
          <p:cNvSpPr>
            <a:spLocks noGrp="1"/>
          </p:cNvSpPr>
          <p:nvPr>
            <p:ph type="dt" sz="half" idx="10"/>
          </p:nvPr>
        </p:nvSpPr>
        <p:spPr/>
        <p:txBody>
          <a:bodyPr/>
          <a:lstStyle/>
          <a:p>
            <a:fld id="{3AC53998-A03A-45AF-BA28-B5CE8A4A298E}" type="datetimeFigureOut">
              <a:rPr lang="en-US" smtClean="0"/>
              <a:t>8/7/2025</a:t>
            </a:fld>
            <a:endParaRPr lang="en-US"/>
          </a:p>
        </p:txBody>
      </p:sp>
      <p:sp>
        <p:nvSpPr>
          <p:cNvPr id="6" name="Footer Placeholder 5">
            <a:extLst>
              <a:ext uri="{FF2B5EF4-FFF2-40B4-BE49-F238E27FC236}">
                <a16:creationId xmlns:a16="http://schemas.microsoft.com/office/drawing/2014/main" id="{AC19B7E1-6D5C-437E-986D-C208514D66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69EFCE-CFC4-6654-E3A4-E0B4AB08750E}"/>
              </a:ext>
            </a:extLst>
          </p:cNvPr>
          <p:cNvSpPr>
            <a:spLocks noGrp="1"/>
          </p:cNvSpPr>
          <p:nvPr>
            <p:ph type="sldNum" sz="quarter" idx="12"/>
          </p:nvPr>
        </p:nvSpPr>
        <p:spPr/>
        <p:txBody>
          <a:bodyPr/>
          <a:lstStyle/>
          <a:p>
            <a:fld id="{EEC1CEA8-7D36-4D73-A431-D09BA739D63B}" type="slidenum">
              <a:rPr lang="en-US" smtClean="0"/>
              <a:t>‹#›</a:t>
            </a:fld>
            <a:endParaRPr lang="en-US"/>
          </a:p>
        </p:txBody>
      </p:sp>
    </p:spTree>
    <p:extLst>
      <p:ext uri="{BB962C8B-B14F-4D97-AF65-F5344CB8AC3E}">
        <p14:creationId xmlns:p14="http://schemas.microsoft.com/office/powerpoint/2010/main" val="1169176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77EDF-6FB6-0E2F-F504-90E8CAABE1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998C12E-4B25-F5BE-F8A8-6C5618E24E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58BB2CB-2A2A-D0AB-CFE6-4F0AFF06BF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A5D049-248B-F2F0-62A0-931BE114A7C7}"/>
              </a:ext>
            </a:extLst>
          </p:cNvPr>
          <p:cNvSpPr>
            <a:spLocks noGrp="1"/>
          </p:cNvSpPr>
          <p:nvPr>
            <p:ph type="dt" sz="half" idx="10"/>
          </p:nvPr>
        </p:nvSpPr>
        <p:spPr/>
        <p:txBody>
          <a:bodyPr/>
          <a:lstStyle/>
          <a:p>
            <a:fld id="{3AC53998-A03A-45AF-BA28-B5CE8A4A298E}" type="datetimeFigureOut">
              <a:rPr lang="en-US" smtClean="0"/>
              <a:t>8/7/2025</a:t>
            </a:fld>
            <a:endParaRPr lang="en-US"/>
          </a:p>
        </p:txBody>
      </p:sp>
      <p:sp>
        <p:nvSpPr>
          <p:cNvPr id="6" name="Footer Placeholder 5">
            <a:extLst>
              <a:ext uri="{FF2B5EF4-FFF2-40B4-BE49-F238E27FC236}">
                <a16:creationId xmlns:a16="http://schemas.microsoft.com/office/drawing/2014/main" id="{75294DBF-A6D0-08E5-6E41-E1B2AF26E6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AF04B5-3AC8-2D7D-6A68-E05C9B9D17B9}"/>
              </a:ext>
            </a:extLst>
          </p:cNvPr>
          <p:cNvSpPr>
            <a:spLocks noGrp="1"/>
          </p:cNvSpPr>
          <p:nvPr>
            <p:ph type="sldNum" sz="quarter" idx="12"/>
          </p:nvPr>
        </p:nvSpPr>
        <p:spPr/>
        <p:txBody>
          <a:bodyPr/>
          <a:lstStyle/>
          <a:p>
            <a:fld id="{EEC1CEA8-7D36-4D73-A431-D09BA739D63B}" type="slidenum">
              <a:rPr lang="en-US" smtClean="0"/>
              <a:t>‹#›</a:t>
            </a:fld>
            <a:endParaRPr lang="en-US"/>
          </a:p>
        </p:txBody>
      </p:sp>
    </p:spTree>
    <p:extLst>
      <p:ext uri="{BB962C8B-B14F-4D97-AF65-F5344CB8AC3E}">
        <p14:creationId xmlns:p14="http://schemas.microsoft.com/office/powerpoint/2010/main" val="950841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794971-4735-53BA-88B3-654CB793F0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C3062B-F478-5034-E315-A4BF9A817B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4B73E4-E23A-B6C2-E848-E870F45DE8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AC53998-A03A-45AF-BA28-B5CE8A4A298E}" type="datetimeFigureOut">
              <a:rPr lang="en-US" smtClean="0"/>
              <a:t>8/7/2025</a:t>
            </a:fld>
            <a:endParaRPr lang="en-US"/>
          </a:p>
        </p:txBody>
      </p:sp>
      <p:sp>
        <p:nvSpPr>
          <p:cNvPr id="5" name="Footer Placeholder 4">
            <a:extLst>
              <a:ext uri="{FF2B5EF4-FFF2-40B4-BE49-F238E27FC236}">
                <a16:creationId xmlns:a16="http://schemas.microsoft.com/office/drawing/2014/main" id="{E08F6753-0FAE-F9CD-ACB5-2F0AAAEDBE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50E7DDD-9979-8960-EE88-17F59583D8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EC1CEA8-7D36-4D73-A431-D09BA739D63B}" type="slidenum">
              <a:rPr lang="en-US" smtClean="0"/>
              <a:t>‹#›</a:t>
            </a:fld>
            <a:endParaRPr lang="en-US"/>
          </a:p>
        </p:txBody>
      </p:sp>
    </p:spTree>
    <p:extLst>
      <p:ext uri="{BB962C8B-B14F-4D97-AF65-F5344CB8AC3E}">
        <p14:creationId xmlns:p14="http://schemas.microsoft.com/office/powerpoint/2010/main" val="488356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AD34B-EC41-842C-8756-2B9E76CBF205}"/>
              </a:ext>
            </a:extLst>
          </p:cNvPr>
          <p:cNvSpPr>
            <a:spLocks noGrp="1"/>
          </p:cNvSpPr>
          <p:nvPr>
            <p:ph type="ctrTitle"/>
          </p:nvPr>
        </p:nvSpPr>
        <p:spPr>
          <a:xfrm>
            <a:off x="568272" y="192465"/>
            <a:ext cx="10099728" cy="3240007"/>
          </a:xfrm>
        </p:spPr>
        <p:txBody>
          <a:bodyPr>
            <a:normAutofit/>
          </a:bodyPr>
          <a:lstStyle/>
          <a:p>
            <a:pPr algn="l"/>
            <a:r>
              <a:rPr lang="en-US" sz="4400" dirty="0"/>
              <a:t>Title: Leave and Earning Statement</a:t>
            </a:r>
            <a:br>
              <a:rPr lang="en-US" sz="4400" dirty="0"/>
            </a:br>
            <a:r>
              <a:rPr lang="en-US" sz="4400" dirty="0"/>
              <a:t>Estimated Instruction Time: 30 Minuets</a:t>
            </a:r>
            <a:br>
              <a:rPr lang="en-US" sz="4400" dirty="0"/>
            </a:br>
            <a:r>
              <a:rPr lang="en-US" sz="4400" dirty="0"/>
              <a:t>Publishing Date: 20250305</a:t>
            </a:r>
          </a:p>
        </p:txBody>
      </p:sp>
      <p:sp>
        <p:nvSpPr>
          <p:cNvPr id="3" name="Subtitle 2">
            <a:extLst>
              <a:ext uri="{FF2B5EF4-FFF2-40B4-BE49-F238E27FC236}">
                <a16:creationId xmlns:a16="http://schemas.microsoft.com/office/drawing/2014/main" id="{A3C4C19C-FC26-F112-CF4A-6217910E25DC}"/>
              </a:ext>
            </a:extLst>
          </p:cNvPr>
          <p:cNvSpPr>
            <a:spLocks noGrp="1"/>
          </p:cNvSpPr>
          <p:nvPr>
            <p:ph type="subTitle" idx="1"/>
          </p:nvPr>
        </p:nvSpPr>
        <p:spPr>
          <a:xfrm>
            <a:off x="568272" y="3602038"/>
            <a:ext cx="10099728" cy="2030304"/>
          </a:xfrm>
        </p:spPr>
        <p:txBody>
          <a:bodyPr>
            <a:normAutofit/>
          </a:bodyPr>
          <a:lstStyle/>
          <a:p>
            <a:pPr algn="l"/>
            <a:r>
              <a:rPr lang="en-US" sz="2800" dirty="0"/>
              <a:t>Learning Objectives/Topics of Instruction</a:t>
            </a:r>
          </a:p>
          <a:p>
            <a:pPr algn="l"/>
            <a:r>
              <a:rPr lang="en-US" sz="2800" dirty="0"/>
              <a:t>1. How to find your LES.</a:t>
            </a:r>
          </a:p>
          <a:p>
            <a:pPr algn="l"/>
            <a:r>
              <a:rPr lang="en-US" sz="2800" dirty="0"/>
              <a:t>2. How to read your LES.</a:t>
            </a:r>
          </a:p>
          <a:p>
            <a:pPr algn="l"/>
            <a:r>
              <a:rPr lang="en-US" sz="2800" dirty="0"/>
              <a:t>3. How to find discrepancies in your LES and how to fix it.</a:t>
            </a:r>
          </a:p>
        </p:txBody>
      </p:sp>
    </p:spTree>
    <p:extLst>
      <p:ext uri="{BB962C8B-B14F-4D97-AF65-F5344CB8AC3E}">
        <p14:creationId xmlns:p14="http://schemas.microsoft.com/office/powerpoint/2010/main" val="299222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E5DA5C-3A79-5DA7-5318-6EC76CD5B0CD}"/>
            </a:ext>
          </a:extLst>
        </p:cNvPr>
        <p:cNvGrpSpPr/>
        <p:nvPr/>
      </p:nvGrpSpPr>
      <p:grpSpPr>
        <a:xfrm>
          <a:off x="0" y="0"/>
          <a:ext cx="0" cy="0"/>
          <a:chOff x="0" y="0"/>
          <a:chExt cx="0" cy="0"/>
        </a:xfrm>
      </p:grpSpPr>
      <p:pic>
        <p:nvPicPr>
          <p:cNvPr id="5" name="Content Placeholder 4" descr="Table&#10;&#10;AI-generated content may be incorrect.">
            <a:extLst>
              <a:ext uri="{FF2B5EF4-FFF2-40B4-BE49-F238E27FC236}">
                <a16:creationId xmlns:a16="http://schemas.microsoft.com/office/drawing/2014/main" id="{E8BAB0EC-9B36-A405-9618-62D84A3A134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724524" y="261239"/>
            <a:ext cx="5915025" cy="6335522"/>
          </a:xfrm>
        </p:spPr>
      </p:pic>
      <p:sp>
        <p:nvSpPr>
          <p:cNvPr id="6" name="TextBox 5">
            <a:extLst>
              <a:ext uri="{FF2B5EF4-FFF2-40B4-BE49-F238E27FC236}">
                <a16:creationId xmlns:a16="http://schemas.microsoft.com/office/drawing/2014/main" id="{5CE2D282-4B5E-8EDD-2DAE-B5B9F7D7E2C1}"/>
              </a:ext>
            </a:extLst>
          </p:cNvPr>
          <p:cNvSpPr txBox="1"/>
          <p:nvPr/>
        </p:nvSpPr>
        <p:spPr>
          <a:xfrm>
            <a:off x="476250" y="2171700"/>
            <a:ext cx="3924300" cy="923330"/>
          </a:xfrm>
          <a:prstGeom prst="rect">
            <a:avLst/>
          </a:prstGeom>
          <a:noFill/>
        </p:spPr>
        <p:txBody>
          <a:bodyPr wrap="square" rtlCol="0">
            <a:spAutoFit/>
          </a:bodyPr>
          <a:lstStyle/>
          <a:p>
            <a:r>
              <a:rPr lang="en-US" dirty="0"/>
              <a:t>The summary box on your LES. Giver you a break down of the other three boxes. </a:t>
            </a:r>
          </a:p>
        </p:txBody>
      </p:sp>
    </p:spTree>
    <p:extLst>
      <p:ext uri="{BB962C8B-B14F-4D97-AF65-F5344CB8AC3E}">
        <p14:creationId xmlns:p14="http://schemas.microsoft.com/office/powerpoint/2010/main" val="4190343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7FB9A4-7ED2-3A0B-D7D9-408638E08289}"/>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6C9A8F1-773C-F17B-DA89-9C5C76DF527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935307" y="523052"/>
            <a:ext cx="5423019" cy="1167636"/>
          </a:xfrm>
        </p:spPr>
      </p:pic>
      <p:sp>
        <p:nvSpPr>
          <p:cNvPr id="6" name="TextBox 5">
            <a:extLst>
              <a:ext uri="{FF2B5EF4-FFF2-40B4-BE49-F238E27FC236}">
                <a16:creationId xmlns:a16="http://schemas.microsoft.com/office/drawing/2014/main" id="{E29FAC14-BED2-C78B-703D-BE9A6FCCFDEF}"/>
              </a:ext>
            </a:extLst>
          </p:cNvPr>
          <p:cNvSpPr txBox="1"/>
          <p:nvPr/>
        </p:nvSpPr>
        <p:spPr>
          <a:xfrm>
            <a:off x="1171575" y="2495550"/>
            <a:ext cx="7067550" cy="369332"/>
          </a:xfrm>
          <a:prstGeom prst="rect">
            <a:avLst/>
          </a:prstGeom>
          <a:noFill/>
        </p:spPr>
        <p:txBody>
          <a:bodyPr wrap="square" rtlCol="0">
            <a:spAutoFit/>
          </a:bodyPr>
          <a:lstStyle/>
          <a:p>
            <a:r>
              <a:rPr lang="en-US" dirty="0"/>
              <a:t>This is the small box under the summary box on your LES. </a:t>
            </a:r>
          </a:p>
        </p:txBody>
      </p:sp>
    </p:spTree>
    <p:extLst>
      <p:ext uri="{BB962C8B-B14F-4D97-AF65-F5344CB8AC3E}">
        <p14:creationId xmlns:p14="http://schemas.microsoft.com/office/powerpoint/2010/main" val="1193793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3F8F47-DF12-C716-46B4-0F81C3755A3A}"/>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7916440-E8B8-50A7-E7F4-FB13FFA2FB9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36527" y="1161229"/>
            <a:ext cx="11518946" cy="529459"/>
          </a:xfrm>
        </p:spPr>
      </p:pic>
      <p:sp>
        <p:nvSpPr>
          <p:cNvPr id="6" name="TextBox 5">
            <a:extLst>
              <a:ext uri="{FF2B5EF4-FFF2-40B4-BE49-F238E27FC236}">
                <a16:creationId xmlns:a16="http://schemas.microsoft.com/office/drawing/2014/main" id="{2CCFD56A-090C-5B81-D151-C88658927012}"/>
              </a:ext>
            </a:extLst>
          </p:cNvPr>
          <p:cNvSpPr txBox="1"/>
          <p:nvPr/>
        </p:nvSpPr>
        <p:spPr>
          <a:xfrm>
            <a:off x="1104900" y="2286000"/>
            <a:ext cx="9582150" cy="646331"/>
          </a:xfrm>
          <a:prstGeom prst="rect">
            <a:avLst/>
          </a:prstGeom>
          <a:noFill/>
        </p:spPr>
        <p:txBody>
          <a:bodyPr wrap="square" rtlCol="0">
            <a:spAutoFit/>
          </a:bodyPr>
          <a:lstStyle/>
          <a:p>
            <a:r>
              <a:rPr lang="en-US" dirty="0"/>
              <a:t>This is the Federal tax section on your LES. All the boxes determine how much of federal taxes is being taken out.  </a:t>
            </a:r>
          </a:p>
        </p:txBody>
      </p:sp>
    </p:spTree>
    <p:extLst>
      <p:ext uri="{BB962C8B-B14F-4D97-AF65-F5344CB8AC3E}">
        <p14:creationId xmlns:p14="http://schemas.microsoft.com/office/powerpoint/2010/main" val="3564919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3AA505-726B-8818-D440-B1F022B620A2}"/>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5C4FD38-10C6-079D-2DCC-7FB2A06265EE}"/>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74936" y="744456"/>
            <a:ext cx="11242127" cy="946232"/>
          </a:xfrm>
        </p:spPr>
      </p:pic>
      <p:sp>
        <p:nvSpPr>
          <p:cNvPr id="6" name="TextBox 5">
            <a:extLst>
              <a:ext uri="{FF2B5EF4-FFF2-40B4-BE49-F238E27FC236}">
                <a16:creationId xmlns:a16="http://schemas.microsoft.com/office/drawing/2014/main" id="{AF13CF6D-7287-2373-3AB5-67F5D511F861}"/>
              </a:ext>
            </a:extLst>
          </p:cNvPr>
          <p:cNvSpPr txBox="1"/>
          <p:nvPr/>
        </p:nvSpPr>
        <p:spPr>
          <a:xfrm>
            <a:off x="1530220" y="2463282"/>
            <a:ext cx="8761445" cy="369332"/>
          </a:xfrm>
          <a:prstGeom prst="rect">
            <a:avLst/>
          </a:prstGeom>
          <a:noFill/>
        </p:spPr>
        <p:txBody>
          <a:bodyPr wrap="square" rtlCol="0">
            <a:spAutoFit/>
          </a:bodyPr>
          <a:lstStyle/>
          <a:p>
            <a:r>
              <a:rPr lang="en-US" dirty="0"/>
              <a:t>The FICA tax box. This is located under your federal tax boxes. </a:t>
            </a:r>
          </a:p>
        </p:txBody>
      </p:sp>
    </p:spTree>
    <p:extLst>
      <p:ext uri="{BB962C8B-B14F-4D97-AF65-F5344CB8AC3E}">
        <p14:creationId xmlns:p14="http://schemas.microsoft.com/office/powerpoint/2010/main" val="3178681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AB8E4F-150C-B018-D1E9-A3CFD7C49B03}"/>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C9EFA5FE-01F8-9C21-771E-F4D86BA62B9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67662" y="762000"/>
            <a:ext cx="10253024" cy="1072384"/>
          </a:xfrm>
        </p:spPr>
      </p:pic>
      <p:sp>
        <p:nvSpPr>
          <p:cNvPr id="6" name="TextBox 5">
            <a:extLst>
              <a:ext uri="{FF2B5EF4-FFF2-40B4-BE49-F238E27FC236}">
                <a16:creationId xmlns:a16="http://schemas.microsoft.com/office/drawing/2014/main" id="{740D1298-3CAC-C79C-EB88-D54DFD6CDDD5}"/>
              </a:ext>
            </a:extLst>
          </p:cNvPr>
          <p:cNvSpPr txBox="1"/>
          <p:nvPr/>
        </p:nvSpPr>
        <p:spPr>
          <a:xfrm>
            <a:off x="1295400" y="2476500"/>
            <a:ext cx="8705850" cy="369332"/>
          </a:xfrm>
          <a:prstGeom prst="rect">
            <a:avLst/>
          </a:prstGeom>
          <a:noFill/>
        </p:spPr>
        <p:txBody>
          <a:bodyPr wrap="square" rtlCol="0">
            <a:spAutoFit/>
          </a:bodyPr>
          <a:lstStyle/>
          <a:p>
            <a:r>
              <a:rPr lang="en-US" dirty="0"/>
              <a:t>Your State tax information is located next to your FICA taxes. </a:t>
            </a:r>
          </a:p>
        </p:txBody>
      </p:sp>
    </p:spTree>
    <p:extLst>
      <p:ext uri="{BB962C8B-B14F-4D97-AF65-F5344CB8AC3E}">
        <p14:creationId xmlns:p14="http://schemas.microsoft.com/office/powerpoint/2010/main" val="3629211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2D1FBA-6B32-303E-E757-D3F54A286056}"/>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FD8EF44-404D-38CE-D64E-BEBDE632F77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04825" y="885030"/>
            <a:ext cx="10714778" cy="448469"/>
          </a:xfrm>
        </p:spPr>
      </p:pic>
      <p:sp>
        <p:nvSpPr>
          <p:cNvPr id="6" name="TextBox 5">
            <a:extLst>
              <a:ext uri="{FF2B5EF4-FFF2-40B4-BE49-F238E27FC236}">
                <a16:creationId xmlns:a16="http://schemas.microsoft.com/office/drawing/2014/main" id="{84735E7A-EA3A-35C8-67FB-289E2BFA1D8F}"/>
              </a:ext>
            </a:extLst>
          </p:cNvPr>
          <p:cNvSpPr txBox="1"/>
          <p:nvPr/>
        </p:nvSpPr>
        <p:spPr>
          <a:xfrm>
            <a:off x="1724025" y="2533650"/>
            <a:ext cx="8763000" cy="369332"/>
          </a:xfrm>
          <a:prstGeom prst="rect">
            <a:avLst/>
          </a:prstGeom>
          <a:noFill/>
        </p:spPr>
        <p:txBody>
          <a:bodyPr wrap="square" rtlCol="0">
            <a:spAutoFit/>
          </a:bodyPr>
          <a:lstStyle/>
          <a:p>
            <a:r>
              <a:rPr lang="en-US" dirty="0"/>
              <a:t>The pay data box has other indications that show what factors into your pay. </a:t>
            </a:r>
          </a:p>
        </p:txBody>
      </p:sp>
    </p:spTree>
    <p:extLst>
      <p:ext uri="{BB962C8B-B14F-4D97-AF65-F5344CB8AC3E}">
        <p14:creationId xmlns:p14="http://schemas.microsoft.com/office/powerpoint/2010/main" val="1580993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9B98C1-20AE-F7A7-B357-F9ADF28A8004}"/>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9923234-4B4C-A8AF-2892-B96E1DE907A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18222" y="1027906"/>
            <a:ext cx="10555179" cy="477070"/>
          </a:xfrm>
        </p:spPr>
      </p:pic>
      <p:pic>
        <p:nvPicPr>
          <p:cNvPr id="7" name="Picture 6">
            <a:extLst>
              <a:ext uri="{FF2B5EF4-FFF2-40B4-BE49-F238E27FC236}">
                <a16:creationId xmlns:a16="http://schemas.microsoft.com/office/drawing/2014/main" id="{24B3715D-43D6-11ED-5A69-71422381D5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8222" y="1504976"/>
            <a:ext cx="10654604" cy="481021"/>
          </a:xfrm>
          <a:prstGeom prst="rect">
            <a:avLst/>
          </a:prstGeom>
        </p:spPr>
      </p:pic>
      <p:sp>
        <p:nvSpPr>
          <p:cNvPr id="8" name="TextBox 7">
            <a:extLst>
              <a:ext uri="{FF2B5EF4-FFF2-40B4-BE49-F238E27FC236}">
                <a16:creationId xmlns:a16="http://schemas.microsoft.com/office/drawing/2014/main" id="{7A9C30C4-2A18-5774-8610-47F3FA6F69A0}"/>
              </a:ext>
            </a:extLst>
          </p:cNvPr>
          <p:cNvSpPr txBox="1"/>
          <p:nvPr/>
        </p:nvSpPr>
        <p:spPr>
          <a:xfrm>
            <a:off x="1000124" y="3333750"/>
            <a:ext cx="8391525" cy="646331"/>
          </a:xfrm>
          <a:prstGeom prst="rect">
            <a:avLst/>
          </a:prstGeom>
          <a:noFill/>
        </p:spPr>
        <p:txBody>
          <a:bodyPr wrap="square" rtlCol="0">
            <a:spAutoFit/>
          </a:bodyPr>
          <a:lstStyle/>
          <a:p>
            <a:r>
              <a:rPr lang="en-US" dirty="0"/>
              <a:t>This section of boxes is your Retirement plan info. Depending  on what you set your TSP up as determines where your info will go.  </a:t>
            </a:r>
          </a:p>
        </p:txBody>
      </p:sp>
      <p:pic>
        <p:nvPicPr>
          <p:cNvPr id="10" name="Picture 9">
            <a:extLst>
              <a:ext uri="{FF2B5EF4-FFF2-40B4-BE49-F238E27FC236}">
                <a16:creationId xmlns:a16="http://schemas.microsoft.com/office/drawing/2014/main" id="{2BF5C49A-1095-D33F-96DF-5606E727762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8222" y="1982046"/>
            <a:ext cx="10555179" cy="352474"/>
          </a:xfrm>
          <a:prstGeom prst="rect">
            <a:avLst/>
          </a:prstGeom>
        </p:spPr>
      </p:pic>
      <p:pic>
        <p:nvPicPr>
          <p:cNvPr id="12" name="Picture 11">
            <a:extLst>
              <a:ext uri="{FF2B5EF4-FFF2-40B4-BE49-F238E27FC236}">
                <a16:creationId xmlns:a16="http://schemas.microsoft.com/office/drawing/2014/main" id="{84F60D4E-18D9-CB3A-13BF-22A94AE880B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18383" y="2321661"/>
            <a:ext cx="5816972" cy="646331"/>
          </a:xfrm>
          <a:prstGeom prst="rect">
            <a:avLst/>
          </a:prstGeom>
        </p:spPr>
      </p:pic>
    </p:spTree>
    <p:extLst>
      <p:ext uri="{BB962C8B-B14F-4D97-AF65-F5344CB8AC3E}">
        <p14:creationId xmlns:p14="http://schemas.microsoft.com/office/powerpoint/2010/main" val="324279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3935A6-0D4D-C57E-21E7-2BC808DCEF03}"/>
            </a:ext>
          </a:extLst>
        </p:cNvPr>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1B59A063-F438-7C9F-D4F5-577B2DD155B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83817" y="933450"/>
            <a:ext cx="10018837" cy="757238"/>
          </a:xfrm>
        </p:spPr>
      </p:pic>
      <p:sp>
        <p:nvSpPr>
          <p:cNvPr id="10" name="TextBox 9">
            <a:extLst>
              <a:ext uri="{FF2B5EF4-FFF2-40B4-BE49-F238E27FC236}">
                <a16:creationId xmlns:a16="http://schemas.microsoft.com/office/drawing/2014/main" id="{3AD26FDA-B299-A08D-876A-E9BD59135BA0}"/>
              </a:ext>
            </a:extLst>
          </p:cNvPr>
          <p:cNvSpPr txBox="1"/>
          <p:nvPr/>
        </p:nvSpPr>
        <p:spPr>
          <a:xfrm>
            <a:off x="1905000" y="2505075"/>
            <a:ext cx="7477125" cy="646331"/>
          </a:xfrm>
          <a:prstGeom prst="rect">
            <a:avLst/>
          </a:prstGeom>
          <a:noFill/>
        </p:spPr>
        <p:txBody>
          <a:bodyPr wrap="square" rtlCol="0">
            <a:spAutoFit/>
          </a:bodyPr>
          <a:lstStyle/>
          <a:p>
            <a:r>
              <a:rPr lang="en-US" dirty="0"/>
              <a:t>These blocks show you how much leave you have and how much you have used within that fiscal year through the pay period. </a:t>
            </a:r>
          </a:p>
        </p:txBody>
      </p:sp>
    </p:spTree>
    <p:extLst>
      <p:ext uri="{BB962C8B-B14F-4D97-AF65-F5344CB8AC3E}">
        <p14:creationId xmlns:p14="http://schemas.microsoft.com/office/powerpoint/2010/main" val="2379136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43EFA5-C71D-AF17-5D4D-F0B182125BC7}"/>
            </a:ext>
          </a:extLst>
        </p:cNvPr>
        <p:cNvGrpSpPr/>
        <p:nvPr/>
      </p:nvGrpSpPr>
      <p:grpSpPr>
        <a:xfrm>
          <a:off x="0" y="0"/>
          <a:ext cx="0" cy="0"/>
          <a:chOff x="0" y="0"/>
          <a:chExt cx="0" cy="0"/>
        </a:xfrm>
      </p:grpSpPr>
      <p:pic>
        <p:nvPicPr>
          <p:cNvPr id="5" name="Content Placeholder 4" descr="Table&#10;&#10;AI-generated content may be incorrect.">
            <a:extLst>
              <a:ext uri="{FF2B5EF4-FFF2-40B4-BE49-F238E27FC236}">
                <a16:creationId xmlns:a16="http://schemas.microsoft.com/office/drawing/2014/main" id="{E6343FB2-CB72-FE3B-C140-C97F705C3B2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9137" y="713447"/>
            <a:ext cx="11910790" cy="2715553"/>
          </a:xfrm>
        </p:spPr>
      </p:pic>
      <p:sp>
        <p:nvSpPr>
          <p:cNvPr id="6" name="TextBox 5">
            <a:extLst>
              <a:ext uri="{FF2B5EF4-FFF2-40B4-BE49-F238E27FC236}">
                <a16:creationId xmlns:a16="http://schemas.microsoft.com/office/drawing/2014/main" id="{1925C4E0-DFA3-430E-DEFF-B601161BBD28}"/>
              </a:ext>
            </a:extLst>
          </p:cNvPr>
          <p:cNvSpPr txBox="1"/>
          <p:nvPr/>
        </p:nvSpPr>
        <p:spPr>
          <a:xfrm>
            <a:off x="1114425" y="3905250"/>
            <a:ext cx="7724775" cy="369332"/>
          </a:xfrm>
          <a:prstGeom prst="rect">
            <a:avLst/>
          </a:prstGeom>
          <a:noFill/>
        </p:spPr>
        <p:txBody>
          <a:bodyPr wrap="square" rtlCol="0">
            <a:spAutoFit/>
          </a:bodyPr>
          <a:lstStyle/>
          <a:p>
            <a:r>
              <a:rPr lang="en-US" dirty="0"/>
              <a:t>The final part of the LES is the remarks section. </a:t>
            </a:r>
          </a:p>
        </p:txBody>
      </p:sp>
    </p:spTree>
    <p:extLst>
      <p:ext uri="{BB962C8B-B14F-4D97-AF65-F5344CB8AC3E}">
        <p14:creationId xmlns:p14="http://schemas.microsoft.com/office/powerpoint/2010/main" val="2629707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Looking binoculars Soldier">
            <a:extLst>
              <a:ext uri="{FF2B5EF4-FFF2-40B4-BE49-F238E27FC236}">
                <a16:creationId xmlns:a16="http://schemas.microsoft.com/office/drawing/2014/main" id="{01EB24F0-1443-3C4C-7C28-C1C23C40112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40947" y="605642"/>
            <a:ext cx="3894083" cy="260069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27A9A37-3A47-867C-59EC-C1A5581666E0}"/>
              </a:ext>
            </a:extLst>
          </p:cNvPr>
          <p:cNvSpPr txBox="1"/>
          <p:nvPr/>
        </p:nvSpPr>
        <p:spPr>
          <a:xfrm>
            <a:off x="7659583" y="5281342"/>
            <a:ext cx="4351451" cy="1415772"/>
          </a:xfrm>
          <a:prstGeom prst="rect">
            <a:avLst/>
          </a:prstGeom>
          <a:noFill/>
        </p:spPr>
        <p:txBody>
          <a:bodyPr wrap="square" rtlCol="0">
            <a:spAutoFit/>
          </a:bodyPr>
          <a:lstStyle/>
          <a:p>
            <a:pPr algn="ctr"/>
            <a:r>
              <a:rPr lang="en-US" b="1" dirty="0"/>
              <a:t>Check out the NDNG </a:t>
            </a:r>
          </a:p>
          <a:p>
            <a:pPr algn="ctr"/>
            <a:r>
              <a:rPr lang="en-US" b="1" dirty="0"/>
              <a:t>Professional Development Library</a:t>
            </a:r>
          </a:p>
          <a:p>
            <a:pPr algn="ctr"/>
            <a:r>
              <a:rPr lang="en-US" b="1" dirty="0"/>
              <a:t>Submission Guidelines</a:t>
            </a:r>
          </a:p>
          <a:p>
            <a:pPr algn="ctr"/>
            <a:r>
              <a:rPr lang="en-US" sz="1400" b="1" dirty="0"/>
              <a:t>(No CAC Required)</a:t>
            </a:r>
          </a:p>
          <a:p>
            <a:pPr algn="ctr"/>
            <a:endParaRPr lang="en-US" b="1" dirty="0"/>
          </a:p>
        </p:txBody>
      </p:sp>
      <p:pic>
        <p:nvPicPr>
          <p:cNvPr id="3" name="Picture 2">
            <a:extLst>
              <a:ext uri="{FF2B5EF4-FFF2-40B4-BE49-F238E27FC236}">
                <a16:creationId xmlns:a16="http://schemas.microsoft.com/office/drawing/2014/main" id="{A3B40777-5D08-A9FD-5C1C-2B16686C1F41}"/>
              </a:ext>
            </a:extLst>
          </p:cNvPr>
          <p:cNvPicPr>
            <a:picLocks noChangeAspect="1"/>
          </p:cNvPicPr>
          <p:nvPr/>
        </p:nvPicPr>
        <p:blipFill>
          <a:blip r:embed="rId4"/>
          <a:stretch>
            <a:fillRect/>
          </a:stretch>
        </p:blipFill>
        <p:spPr>
          <a:xfrm>
            <a:off x="8150034" y="626215"/>
            <a:ext cx="3370547" cy="4655127"/>
          </a:xfrm>
          <a:prstGeom prst="rect">
            <a:avLst/>
          </a:prstGeom>
        </p:spPr>
      </p:pic>
      <p:sp>
        <p:nvSpPr>
          <p:cNvPr id="4" name="TextBox 3">
            <a:extLst>
              <a:ext uri="{FF2B5EF4-FFF2-40B4-BE49-F238E27FC236}">
                <a16:creationId xmlns:a16="http://schemas.microsoft.com/office/drawing/2014/main" id="{61F0A5C7-1E7B-F0C8-51F0-E70310B26058}"/>
              </a:ext>
            </a:extLst>
          </p:cNvPr>
          <p:cNvSpPr txBox="1"/>
          <p:nvPr/>
        </p:nvSpPr>
        <p:spPr>
          <a:xfrm>
            <a:off x="3075836" y="2525389"/>
            <a:ext cx="3316248" cy="3463839"/>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lnSpc>
                <a:spcPct val="90000"/>
              </a:lnSpc>
              <a:spcBef>
                <a:spcPct val="0"/>
              </a:spcBef>
              <a:spcAft>
                <a:spcPts val="600"/>
              </a:spcAft>
            </a:pPr>
            <a:r>
              <a:rPr lang="en-US" sz="2600" kern="1200" dirty="0">
                <a:solidFill>
                  <a:srgbClr val="FFFFFF"/>
                </a:solidFill>
                <a:latin typeface="+mj-lt"/>
                <a:ea typeface="+mj-ea"/>
                <a:cs typeface="+mj-cs"/>
              </a:rPr>
              <a:t>We are looking for your Professional Development Briefings! </a:t>
            </a:r>
          </a:p>
        </p:txBody>
      </p:sp>
      <p:sp>
        <p:nvSpPr>
          <p:cNvPr id="2" name="TextBox 1">
            <a:extLst>
              <a:ext uri="{FF2B5EF4-FFF2-40B4-BE49-F238E27FC236}">
                <a16:creationId xmlns:a16="http://schemas.microsoft.com/office/drawing/2014/main" id="{1175B714-CC9E-D875-78A3-EE806B9FC42A}"/>
              </a:ext>
            </a:extLst>
          </p:cNvPr>
          <p:cNvSpPr txBox="1"/>
          <p:nvPr/>
        </p:nvSpPr>
        <p:spPr>
          <a:xfrm>
            <a:off x="892107" y="68252"/>
            <a:ext cx="10826886" cy="646331"/>
          </a:xfrm>
          <a:prstGeom prst="rect">
            <a:avLst/>
          </a:prstGeom>
          <a:noFill/>
        </p:spPr>
        <p:txBody>
          <a:bodyPr wrap="square" rtlCol="0">
            <a:spAutoFit/>
          </a:bodyPr>
          <a:lstStyle/>
          <a:p>
            <a:r>
              <a:rPr lang="en-US" sz="3600" dirty="0"/>
              <a:t>Professional Development Library</a:t>
            </a:r>
          </a:p>
        </p:txBody>
      </p:sp>
      <p:pic>
        <p:nvPicPr>
          <p:cNvPr id="6" name="Picture 5" descr="Logo&#10;&#10;AI-generated content may be incorrect.">
            <a:extLst>
              <a:ext uri="{FF2B5EF4-FFF2-40B4-BE49-F238E27FC236}">
                <a16:creationId xmlns:a16="http://schemas.microsoft.com/office/drawing/2014/main" id="{13A6F6ED-C767-2BB1-D605-CFF0540341E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2811" y="62465"/>
            <a:ext cx="674856" cy="750239"/>
          </a:xfrm>
          <a:prstGeom prst="rect">
            <a:avLst/>
          </a:prstGeom>
        </p:spPr>
      </p:pic>
      <p:sp>
        <p:nvSpPr>
          <p:cNvPr id="7" name="Slide Number Placeholder 6">
            <a:extLst>
              <a:ext uri="{FF2B5EF4-FFF2-40B4-BE49-F238E27FC236}">
                <a16:creationId xmlns:a16="http://schemas.microsoft.com/office/drawing/2014/main" id="{6171C0A7-0D3F-9C34-B6E6-AA67D08969BD}"/>
              </a:ext>
            </a:extLst>
          </p:cNvPr>
          <p:cNvSpPr>
            <a:spLocks noGrp="1"/>
          </p:cNvSpPr>
          <p:nvPr>
            <p:ph type="sldNum" sz="quarter" idx="12"/>
          </p:nvPr>
        </p:nvSpPr>
        <p:spPr/>
        <p:txBody>
          <a:bodyPr/>
          <a:lstStyle/>
          <a:p>
            <a:fld id="{73F02834-423E-4EC9-AD3F-AAEDCCB72A97}" type="slidenum">
              <a:rPr lang="en-US" smtClean="0"/>
              <a:t>19</a:t>
            </a:fld>
            <a:endParaRPr lang="en-US" dirty="0"/>
          </a:p>
        </p:txBody>
      </p:sp>
    </p:spTree>
    <p:extLst>
      <p:ext uri="{BB962C8B-B14F-4D97-AF65-F5344CB8AC3E}">
        <p14:creationId xmlns:p14="http://schemas.microsoft.com/office/powerpoint/2010/main" val="123443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95C514-058C-9B47-81C2-14DFF2007288}"/>
              </a:ext>
            </a:extLst>
          </p:cNvPr>
          <p:cNvSpPr>
            <a:spLocks noGrp="1"/>
          </p:cNvSpPr>
          <p:nvPr>
            <p:ph type="sldNum" sz="quarter" idx="12"/>
          </p:nvPr>
        </p:nvSpPr>
        <p:spPr/>
        <p:txBody>
          <a:bodyPr/>
          <a:lstStyle/>
          <a:p>
            <a:fld id="{73F02834-423E-4EC9-AD3F-AAEDCCB72A97}" type="slidenum">
              <a:rPr lang="en-US" smtClean="0"/>
              <a:t>2</a:t>
            </a:fld>
            <a:endParaRPr lang="en-US" dirty="0"/>
          </a:p>
        </p:txBody>
      </p:sp>
      <p:pic>
        <p:nvPicPr>
          <p:cNvPr id="6" name="Picture 5">
            <a:extLst>
              <a:ext uri="{FF2B5EF4-FFF2-40B4-BE49-F238E27FC236}">
                <a16:creationId xmlns:a16="http://schemas.microsoft.com/office/drawing/2014/main" id="{635E6CCE-EE21-E492-DEB7-AE8859AF2932}"/>
              </a:ext>
            </a:extLst>
          </p:cNvPr>
          <p:cNvPicPr>
            <a:picLocks noChangeAspect="1"/>
          </p:cNvPicPr>
          <p:nvPr/>
        </p:nvPicPr>
        <p:blipFill>
          <a:blip r:embed="rId3"/>
          <a:stretch>
            <a:fillRect/>
          </a:stretch>
        </p:blipFill>
        <p:spPr>
          <a:xfrm>
            <a:off x="797667" y="993311"/>
            <a:ext cx="10145238" cy="5461160"/>
          </a:xfrm>
          <a:prstGeom prst="rect">
            <a:avLst/>
          </a:prstGeom>
        </p:spPr>
      </p:pic>
      <p:pic>
        <p:nvPicPr>
          <p:cNvPr id="7" name="Picture 6" descr="Logo&#10;&#10;AI-generated content may be incorrect.">
            <a:extLst>
              <a:ext uri="{FF2B5EF4-FFF2-40B4-BE49-F238E27FC236}">
                <a16:creationId xmlns:a16="http://schemas.microsoft.com/office/drawing/2014/main" id="{5DB9FF9A-2AC0-583F-B509-082339A767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2811" y="62465"/>
            <a:ext cx="674856" cy="750239"/>
          </a:xfrm>
          <a:prstGeom prst="rect">
            <a:avLst/>
          </a:prstGeom>
        </p:spPr>
      </p:pic>
      <p:sp>
        <p:nvSpPr>
          <p:cNvPr id="8" name="TextBox 7">
            <a:extLst>
              <a:ext uri="{FF2B5EF4-FFF2-40B4-BE49-F238E27FC236}">
                <a16:creationId xmlns:a16="http://schemas.microsoft.com/office/drawing/2014/main" id="{767DA07A-1B08-4D2B-9B05-53068C68C2ED}"/>
              </a:ext>
            </a:extLst>
          </p:cNvPr>
          <p:cNvSpPr txBox="1"/>
          <p:nvPr/>
        </p:nvSpPr>
        <p:spPr>
          <a:xfrm>
            <a:off x="892107" y="68252"/>
            <a:ext cx="7718493" cy="646331"/>
          </a:xfrm>
          <a:prstGeom prst="rect">
            <a:avLst/>
          </a:prstGeom>
          <a:noFill/>
        </p:spPr>
        <p:txBody>
          <a:bodyPr wrap="square" rtlCol="0">
            <a:spAutoFit/>
          </a:bodyPr>
          <a:lstStyle/>
          <a:p>
            <a:r>
              <a:rPr lang="en-US" sz="3600" b="1" dirty="0"/>
              <a:t>Professional Development Library</a:t>
            </a:r>
          </a:p>
        </p:txBody>
      </p:sp>
    </p:spTree>
    <p:extLst>
      <p:ext uri="{BB962C8B-B14F-4D97-AF65-F5344CB8AC3E}">
        <p14:creationId xmlns:p14="http://schemas.microsoft.com/office/powerpoint/2010/main" val="35544434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F2E706-26E7-768E-CC84-BB43F259205D}"/>
            </a:ext>
          </a:extLst>
        </p:cNvPr>
        <p:cNvGrpSpPr/>
        <p:nvPr/>
      </p:nvGrpSpPr>
      <p:grpSpPr>
        <a:xfrm>
          <a:off x="0" y="0"/>
          <a:ext cx="0" cy="0"/>
          <a:chOff x="0" y="0"/>
          <a:chExt cx="0" cy="0"/>
        </a:xfrm>
      </p:grpSpPr>
      <p:pic>
        <p:nvPicPr>
          <p:cNvPr id="4" name="Picture 3" descr="Logo&#10;&#10;AI-generated content may be incorrect.">
            <a:extLst>
              <a:ext uri="{FF2B5EF4-FFF2-40B4-BE49-F238E27FC236}">
                <a16:creationId xmlns:a16="http://schemas.microsoft.com/office/drawing/2014/main" id="{BD910A1D-ADB7-863E-7D70-7D37D96F3D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811" y="62465"/>
            <a:ext cx="674856" cy="750239"/>
          </a:xfrm>
          <a:prstGeom prst="rect">
            <a:avLst/>
          </a:prstGeom>
        </p:spPr>
      </p:pic>
      <p:sp>
        <p:nvSpPr>
          <p:cNvPr id="6" name="TextBox 5">
            <a:extLst>
              <a:ext uri="{FF2B5EF4-FFF2-40B4-BE49-F238E27FC236}">
                <a16:creationId xmlns:a16="http://schemas.microsoft.com/office/drawing/2014/main" id="{C7EFF820-36BC-C11D-8225-843413BAE090}"/>
              </a:ext>
            </a:extLst>
          </p:cNvPr>
          <p:cNvSpPr txBox="1"/>
          <p:nvPr/>
        </p:nvSpPr>
        <p:spPr>
          <a:xfrm>
            <a:off x="892107" y="68252"/>
            <a:ext cx="10826886" cy="646331"/>
          </a:xfrm>
          <a:prstGeom prst="rect">
            <a:avLst/>
          </a:prstGeom>
          <a:noFill/>
        </p:spPr>
        <p:txBody>
          <a:bodyPr wrap="square" rtlCol="0">
            <a:spAutoFit/>
          </a:bodyPr>
          <a:lstStyle/>
          <a:p>
            <a:r>
              <a:rPr lang="en-US" sz="3600" b="1" dirty="0"/>
              <a:t>Professional Development Library</a:t>
            </a:r>
          </a:p>
        </p:txBody>
      </p:sp>
      <p:pic>
        <p:nvPicPr>
          <p:cNvPr id="7" name="Picture 6">
            <a:extLst>
              <a:ext uri="{FF2B5EF4-FFF2-40B4-BE49-F238E27FC236}">
                <a16:creationId xmlns:a16="http://schemas.microsoft.com/office/drawing/2014/main" id="{3962AAF1-AF5C-69BE-95CC-E3F353059AC5}"/>
              </a:ext>
            </a:extLst>
          </p:cNvPr>
          <p:cNvPicPr>
            <a:picLocks noChangeAspect="1"/>
          </p:cNvPicPr>
          <p:nvPr/>
        </p:nvPicPr>
        <p:blipFill>
          <a:blip r:embed="rId4"/>
          <a:stretch>
            <a:fillRect/>
          </a:stretch>
        </p:blipFill>
        <p:spPr>
          <a:xfrm>
            <a:off x="1915487" y="1167486"/>
            <a:ext cx="3370547" cy="4655127"/>
          </a:xfrm>
          <a:prstGeom prst="rect">
            <a:avLst/>
          </a:prstGeom>
        </p:spPr>
      </p:pic>
      <p:sp>
        <p:nvSpPr>
          <p:cNvPr id="9" name="TextBox 8">
            <a:extLst>
              <a:ext uri="{FF2B5EF4-FFF2-40B4-BE49-F238E27FC236}">
                <a16:creationId xmlns:a16="http://schemas.microsoft.com/office/drawing/2014/main" id="{3C5396FF-EF3A-33E3-0865-CBCE7499B063}"/>
              </a:ext>
            </a:extLst>
          </p:cNvPr>
          <p:cNvSpPr txBox="1"/>
          <p:nvPr/>
        </p:nvSpPr>
        <p:spPr>
          <a:xfrm>
            <a:off x="1384526" y="5822613"/>
            <a:ext cx="4432465" cy="369332"/>
          </a:xfrm>
          <a:prstGeom prst="rect">
            <a:avLst/>
          </a:prstGeom>
          <a:noFill/>
        </p:spPr>
        <p:txBody>
          <a:bodyPr wrap="square">
            <a:spAutoFit/>
          </a:bodyPr>
          <a:lstStyle/>
          <a:p>
            <a:r>
              <a:rPr lang="en-US" dirty="0"/>
              <a:t>https://forms.osi.apps.mil/r/4kDP2WDSvM</a:t>
            </a:r>
          </a:p>
        </p:txBody>
      </p:sp>
      <p:pic>
        <p:nvPicPr>
          <p:cNvPr id="11" name="Picture 10">
            <a:extLst>
              <a:ext uri="{FF2B5EF4-FFF2-40B4-BE49-F238E27FC236}">
                <a16:creationId xmlns:a16="http://schemas.microsoft.com/office/drawing/2014/main" id="{6C7744CC-53D4-7012-1C7A-E415E3406746}"/>
              </a:ext>
            </a:extLst>
          </p:cNvPr>
          <p:cNvPicPr>
            <a:picLocks noChangeAspect="1"/>
          </p:cNvPicPr>
          <p:nvPr/>
        </p:nvPicPr>
        <p:blipFill>
          <a:blip r:embed="rId5"/>
          <a:stretch>
            <a:fillRect/>
          </a:stretch>
        </p:blipFill>
        <p:spPr>
          <a:xfrm>
            <a:off x="2288153" y="1939201"/>
            <a:ext cx="2625213" cy="2586512"/>
          </a:xfrm>
          <a:prstGeom prst="rect">
            <a:avLst/>
          </a:prstGeom>
        </p:spPr>
      </p:pic>
      <p:sp>
        <p:nvSpPr>
          <p:cNvPr id="12" name="TextBox 11">
            <a:extLst>
              <a:ext uri="{FF2B5EF4-FFF2-40B4-BE49-F238E27FC236}">
                <a16:creationId xmlns:a16="http://schemas.microsoft.com/office/drawing/2014/main" id="{E33401F1-AA41-7D5F-9062-6F84D1514FFC}"/>
              </a:ext>
            </a:extLst>
          </p:cNvPr>
          <p:cNvSpPr txBox="1"/>
          <p:nvPr/>
        </p:nvSpPr>
        <p:spPr>
          <a:xfrm>
            <a:off x="2253294" y="4978616"/>
            <a:ext cx="2660072" cy="400110"/>
          </a:xfrm>
          <a:prstGeom prst="rect">
            <a:avLst/>
          </a:prstGeom>
          <a:solidFill>
            <a:srgbClr val="4A9B6A"/>
          </a:solidFill>
        </p:spPr>
        <p:txBody>
          <a:bodyPr wrap="square" rtlCol="0">
            <a:spAutoFit/>
          </a:bodyPr>
          <a:lstStyle/>
          <a:p>
            <a:pPr algn="ctr"/>
            <a:r>
              <a:rPr lang="en-US" sz="2000" b="1" dirty="0">
                <a:solidFill>
                  <a:schemeClr val="bg1"/>
                </a:solidFill>
              </a:rPr>
              <a:t>Scan for the AAR</a:t>
            </a:r>
          </a:p>
        </p:txBody>
      </p:sp>
      <p:sp>
        <p:nvSpPr>
          <p:cNvPr id="13" name="TextBox 12">
            <a:extLst>
              <a:ext uri="{FF2B5EF4-FFF2-40B4-BE49-F238E27FC236}">
                <a16:creationId xmlns:a16="http://schemas.microsoft.com/office/drawing/2014/main" id="{91F2F200-8777-1D06-4F38-580C65E3D906}"/>
              </a:ext>
            </a:extLst>
          </p:cNvPr>
          <p:cNvSpPr txBox="1"/>
          <p:nvPr/>
        </p:nvSpPr>
        <p:spPr>
          <a:xfrm>
            <a:off x="6809959" y="3274548"/>
            <a:ext cx="3726341" cy="830997"/>
          </a:xfrm>
          <a:prstGeom prst="rect">
            <a:avLst/>
          </a:prstGeom>
          <a:noFill/>
        </p:spPr>
        <p:txBody>
          <a:bodyPr wrap="none" rtlCol="0">
            <a:spAutoFit/>
          </a:bodyPr>
          <a:lstStyle/>
          <a:p>
            <a:pPr algn="ctr"/>
            <a:r>
              <a:rPr lang="en-US" sz="2400" b="1" dirty="0"/>
              <a:t>After Action Review (AAR)</a:t>
            </a:r>
          </a:p>
          <a:p>
            <a:pPr algn="ctr"/>
            <a:r>
              <a:rPr lang="en-US" sz="2000" b="1" dirty="0"/>
              <a:t>Estimated Time: 2-3 Minutes</a:t>
            </a:r>
            <a:r>
              <a:rPr lang="en-US" sz="2400" b="1" dirty="0"/>
              <a:t> </a:t>
            </a:r>
          </a:p>
        </p:txBody>
      </p:sp>
      <p:sp>
        <p:nvSpPr>
          <p:cNvPr id="14" name="Slide Number Placeholder 13">
            <a:extLst>
              <a:ext uri="{FF2B5EF4-FFF2-40B4-BE49-F238E27FC236}">
                <a16:creationId xmlns:a16="http://schemas.microsoft.com/office/drawing/2014/main" id="{FE9B7A34-A890-BA42-02C2-6C52078ABEF9}"/>
              </a:ext>
            </a:extLst>
          </p:cNvPr>
          <p:cNvSpPr>
            <a:spLocks noGrp="1"/>
          </p:cNvSpPr>
          <p:nvPr>
            <p:ph type="sldNum" sz="quarter" idx="12"/>
          </p:nvPr>
        </p:nvSpPr>
        <p:spPr/>
        <p:txBody>
          <a:bodyPr/>
          <a:lstStyle/>
          <a:p>
            <a:fld id="{73F02834-423E-4EC9-AD3F-AAEDCCB72A97}" type="slidenum">
              <a:rPr lang="en-US" smtClean="0"/>
              <a:t>20</a:t>
            </a:fld>
            <a:endParaRPr lang="en-US" dirty="0"/>
          </a:p>
        </p:txBody>
      </p:sp>
    </p:spTree>
    <p:extLst>
      <p:ext uri="{BB962C8B-B14F-4D97-AF65-F5344CB8AC3E}">
        <p14:creationId xmlns:p14="http://schemas.microsoft.com/office/powerpoint/2010/main" val="171655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A5FE82-205C-5F48-B199-9B8D8EE04F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DC8EA5-23EF-0B7D-DEBE-76532D84FB26}"/>
              </a:ext>
            </a:extLst>
          </p:cNvPr>
          <p:cNvSpPr>
            <a:spLocks noGrp="1"/>
          </p:cNvSpPr>
          <p:nvPr>
            <p:ph type="title"/>
          </p:nvPr>
        </p:nvSpPr>
        <p:spPr/>
        <p:txBody>
          <a:bodyPr/>
          <a:lstStyle/>
          <a:p>
            <a:r>
              <a:rPr lang="en-US" dirty="0"/>
              <a:t>ANY QUESTIONS?</a:t>
            </a:r>
          </a:p>
        </p:txBody>
      </p:sp>
    </p:spTree>
    <p:extLst>
      <p:ext uri="{BB962C8B-B14F-4D97-AF65-F5344CB8AC3E}">
        <p14:creationId xmlns:p14="http://schemas.microsoft.com/office/powerpoint/2010/main" val="1396832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852E1-AE7F-1C2A-2E08-484F2041E029}"/>
              </a:ext>
            </a:extLst>
          </p:cNvPr>
          <p:cNvSpPr>
            <a:spLocks noGrp="1"/>
          </p:cNvSpPr>
          <p:nvPr>
            <p:ph type="ctrTitle"/>
          </p:nvPr>
        </p:nvSpPr>
        <p:spPr/>
        <p:txBody>
          <a:bodyPr/>
          <a:lstStyle/>
          <a:p>
            <a:r>
              <a:rPr lang="en-US" dirty="0"/>
              <a:t>Leave and Earning Statement</a:t>
            </a:r>
          </a:p>
        </p:txBody>
      </p:sp>
      <p:sp>
        <p:nvSpPr>
          <p:cNvPr id="3" name="Subtitle 2">
            <a:extLst>
              <a:ext uri="{FF2B5EF4-FFF2-40B4-BE49-F238E27FC236}">
                <a16:creationId xmlns:a16="http://schemas.microsoft.com/office/drawing/2014/main" id="{78E5C564-7022-03C9-2BF8-BAC776AA9F6A}"/>
              </a:ext>
            </a:extLst>
          </p:cNvPr>
          <p:cNvSpPr>
            <a:spLocks noGrp="1"/>
          </p:cNvSpPr>
          <p:nvPr>
            <p:ph type="subTitle" idx="1"/>
          </p:nvPr>
        </p:nvSpPr>
        <p:spPr/>
        <p:txBody>
          <a:bodyPr/>
          <a:lstStyle/>
          <a:p>
            <a:r>
              <a:rPr lang="en-US" dirty="0">
                <a:solidFill>
                  <a:srgbClr val="FF0000"/>
                </a:solidFill>
              </a:rPr>
              <a:t>Unit Name</a:t>
            </a:r>
          </a:p>
          <a:p>
            <a:r>
              <a:rPr lang="en-US" dirty="0">
                <a:solidFill>
                  <a:srgbClr val="FF0000"/>
                </a:solidFill>
              </a:rPr>
              <a:t>Name of Instructor</a:t>
            </a:r>
          </a:p>
        </p:txBody>
      </p:sp>
    </p:spTree>
    <p:extLst>
      <p:ext uri="{BB962C8B-B14F-4D97-AF65-F5344CB8AC3E}">
        <p14:creationId xmlns:p14="http://schemas.microsoft.com/office/powerpoint/2010/main" val="3348228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BAE6C4-177D-DAC9-730D-2E65D77E0189}"/>
              </a:ext>
            </a:extLst>
          </p:cNvPr>
          <p:cNvSpPr>
            <a:spLocks noGrp="1"/>
          </p:cNvSpPr>
          <p:nvPr>
            <p:ph idx="1"/>
          </p:nvPr>
        </p:nvSpPr>
        <p:spPr>
          <a:xfrm>
            <a:off x="7662080" y="2064460"/>
            <a:ext cx="3691720" cy="4112503"/>
          </a:xfrm>
        </p:spPr>
        <p:txBody>
          <a:bodyPr vert="horz" lIns="91440" tIns="45720" rIns="91440" bIns="45720" rtlCol="0" anchor="t">
            <a:normAutofit/>
          </a:bodyPr>
          <a:lstStyle/>
          <a:p>
            <a:r>
              <a:rPr lang="en-US" sz="1400" dirty="0"/>
              <a:t>To get to your LES you will click on the leave and earning statement on the left-hand side. </a:t>
            </a:r>
            <a:endParaRPr lang="en-US"/>
          </a:p>
          <a:p>
            <a:r>
              <a:rPr lang="en-US" sz="1400" dirty="0"/>
              <a:t>Make sure if you are Tech that you are looking at the correct account. </a:t>
            </a:r>
          </a:p>
          <a:p>
            <a:r>
              <a:rPr lang="en-US" sz="1400" dirty="0"/>
              <a:t>To do this click on the Choose an account option on the top middle of your screen. </a:t>
            </a:r>
          </a:p>
          <a:p>
            <a:r>
              <a:rPr lang="en-US" sz="1400" dirty="0"/>
              <a:t>You will be able to look at your tech side and your drill side. </a:t>
            </a:r>
          </a:p>
        </p:txBody>
      </p:sp>
      <p:pic>
        <p:nvPicPr>
          <p:cNvPr id="4" name="Picture 3">
            <a:extLst>
              <a:ext uri="{FF2B5EF4-FFF2-40B4-BE49-F238E27FC236}">
                <a16:creationId xmlns:a16="http://schemas.microsoft.com/office/drawing/2014/main" id="{1FA81502-41E0-ED2C-7E0B-B20C1CDAB693}"/>
              </a:ext>
            </a:extLst>
          </p:cNvPr>
          <p:cNvPicPr>
            <a:picLocks noChangeAspect="1"/>
          </p:cNvPicPr>
          <p:nvPr/>
        </p:nvPicPr>
        <p:blipFill>
          <a:blip r:embed="rId3"/>
          <a:stretch>
            <a:fillRect/>
          </a:stretch>
        </p:blipFill>
        <p:spPr>
          <a:xfrm>
            <a:off x="144008" y="2286000"/>
            <a:ext cx="7525329" cy="4344538"/>
          </a:xfrm>
          <a:prstGeom prst="rect">
            <a:avLst/>
          </a:prstGeom>
        </p:spPr>
      </p:pic>
    </p:spTree>
    <p:extLst>
      <p:ext uri="{BB962C8B-B14F-4D97-AF65-F5344CB8AC3E}">
        <p14:creationId xmlns:p14="http://schemas.microsoft.com/office/powerpoint/2010/main" val="3742269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graphical user interface&#10;&#10;AI-generated content may be incorrect.">
            <a:extLst>
              <a:ext uri="{FF2B5EF4-FFF2-40B4-BE49-F238E27FC236}">
                <a16:creationId xmlns:a16="http://schemas.microsoft.com/office/drawing/2014/main" id="{B505DD9D-DEB5-F6C3-D1A7-C3451C153D9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476750" y="86234"/>
            <a:ext cx="7277099" cy="6685531"/>
          </a:xfrm>
        </p:spPr>
      </p:pic>
      <p:sp>
        <p:nvSpPr>
          <p:cNvPr id="6" name="TextBox 5">
            <a:extLst>
              <a:ext uri="{FF2B5EF4-FFF2-40B4-BE49-F238E27FC236}">
                <a16:creationId xmlns:a16="http://schemas.microsoft.com/office/drawing/2014/main" id="{86C49766-C72D-8681-3FDA-BC8CE61681EC}"/>
              </a:ext>
            </a:extLst>
          </p:cNvPr>
          <p:cNvSpPr txBox="1"/>
          <p:nvPr/>
        </p:nvSpPr>
        <p:spPr>
          <a:xfrm>
            <a:off x="247650" y="2181225"/>
            <a:ext cx="3714750" cy="1200329"/>
          </a:xfrm>
          <a:prstGeom prst="rect">
            <a:avLst/>
          </a:prstGeom>
          <a:noFill/>
        </p:spPr>
        <p:txBody>
          <a:bodyPr wrap="square" rtlCol="0">
            <a:spAutoFit/>
          </a:bodyPr>
          <a:lstStyle/>
          <a:p>
            <a:r>
              <a:rPr lang="en-US" dirty="0"/>
              <a:t>This is your LES. It is important that you are always checking your My Pay account when you get paid for drill. </a:t>
            </a:r>
          </a:p>
        </p:txBody>
      </p:sp>
    </p:spTree>
    <p:extLst>
      <p:ext uri="{BB962C8B-B14F-4D97-AF65-F5344CB8AC3E}">
        <p14:creationId xmlns:p14="http://schemas.microsoft.com/office/powerpoint/2010/main" val="965670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A35CCF-F130-E7E5-1D9A-0A02A3BB78A7}"/>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890ACA76-FF24-DF99-4FE0-346766C8BD7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28103" y="1991479"/>
            <a:ext cx="11321042" cy="665995"/>
          </a:xfrm>
        </p:spPr>
      </p:pic>
      <p:sp>
        <p:nvSpPr>
          <p:cNvPr id="6" name="TextBox 5">
            <a:extLst>
              <a:ext uri="{FF2B5EF4-FFF2-40B4-BE49-F238E27FC236}">
                <a16:creationId xmlns:a16="http://schemas.microsoft.com/office/drawing/2014/main" id="{7513B477-CF71-0EA9-8606-D6EE449F85CC}"/>
              </a:ext>
            </a:extLst>
          </p:cNvPr>
          <p:cNvSpPr txBox="1"/>
          <p:nvPr/>
        </p:nvSpPr>
        <p:spPr>
          <a:xfrm>
            <a:off x="552450" y="3059668"/>
            <a:ext cx="6305550" cy="369332"/>
          </a:xfrm>
          <a:prstGeom prst="rect">
            <a:avLst/>
          </a:prstGeom>
          <a:noFill/>
        </p:spPr>
        <p:txBody>
          <a:bodyPr wrap="square" rtlCol="0">
            <a:spAutoFit/>
          </a:bodyPr>
          <a:lstStyle/>
          <a:p>
            <a:r>
              <a:rPr lang="en-US" dirty="0"/>
              <a:t>This is the very top block on your LES. This is your ADMIN data.</a:t>
            </a:r>
          </a:p>
        </p:txBody>
      </p:sp>
    </p:spTree>
    <p:extLst>
      <p:ext uri="{BB962C8B-B14F-4D97-AF65-F5344CB8AC3E}">
        <p14:creationId xmlns:p14="http://schemas.microsoft.com/office/powerpoint/2010/main" val="1364805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3CE04F-E3A4-10EF-0F3C-C3D64179F6C8}"/>
            </a:ext>
          </a:extLst>
        </p:cNvPr>
        <p:cNvGrpSpPr/>
        <p:nvPr/>
      </p:nvGrpSpPr>
      <p:grpSpPr>
        <a:xfrm>
          <a:off x="0" y="0"/>
          <a:ext cx="0" cy="0"/>
          <a:chOff x="0" y="0"/>
          <a:chExt cx="0" cy="0"/>
        </a:xfrm>
      </p:grpSpPr>
      <p:pic>
        <p:nvPicPr>
          <p:cNvPr id="5" name="Content Placeholder 4" descr="Diagram&#10;&#10;AI-generated content may be incorrect.">
            <a:extLst>
              <a:ext uri="{FF2B5EF4-FFF2-40B4-BE49-F238E27FC236}">
                <a16:creationId xmlns:a16="http://schemas.microsoft.com/office/drawing/2014/main" id="{35254AAE-C07B-60BA-231F-13B975C8907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42900" y="222136"/>
            <a:ext cx="6248400" cy="6419257"/>
          </a:xfrm>
        </p:spPr>
      </p:pic>
      <p:sp>
        <p:nvSpPr>
          <p:cNvPr id="6" name="TextBox 5">
            <a:extLst>
              <a:ext uri="{FF2B5EF4-FFF2-40B4-BE49-F238E27FC236}">
                <a16:creationId xmlns:a16="http://schemas.microsoft.com/office/drawing/2014/main" id="{8C202AB3-FF1C-70C4-68B0-215D1EF2BE90}"/>
              </a:ext>
            </a:extLst>
          </p:cNvPr>
          <p:cNvSpPr txBox="1"/>
          <p:nvPr/>
        </p:nvSpPr>
        <p:spPr>
          <a:xfrm>
            <a:off x="7010400" y="1990725"/>
            <a:ext cx="3381375" cy="646331"/>
          </a:xfrm>
          <a:prstGeom prst="rect">
            <a:avLst/>
          </a:prstGeom>
          <a:noFill/>
        </p:spPr>
        <p:txBody>
          <a:bodyPr wrap="square" rtlCol="0">
            <a:spAutoFit/>
          </a:bodyPr>
          <a:lstStyle/>
          <a:p>
            <a:r>
              <a:rPr lang="en-US" dirty="0"/>
              <a:t>This is the Entitlements block on the LES.</a:t>
            </a:r>
          </a:p>
        </p:txBody>
      </p:sp>
    </p:spTree>
    <p:extLst>
      <p:ext uri="{BB962C8B-B14F-4D97-AF65-F5344CB8AC3E}">
        <p14:creationId xmlns:p14="http://schemas.microsoft.com/office/powerpoint/2010/main" val="2001036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FEF6E-EAF8-722D-35C0-BAB0336BD157}"/>
            </a:ext>
          </a:extLst>
        </p:cNvPr>
        <p:cNvGrpSpPr/>
        <p:nvPr/>
      </p:nvGrpSpPr>
      <p:grpSpPr>
        <a:xfrm>
          <a:off x="0" y="0"/>
          <a:ext cx="0" cy="0"/>
          <a:chOff x="0" y="0"/>
          <a:chExt cx="0" cy="0"/>
        </a:xfrm>
      </p:grpSpPr>
      <p:pic>
        <p:nvPicPr>
          <p:cNvPr id="5" name="Content Placeholder 4" descr="Text&#10;&#10;AI-generated content may be incorrect.">
            <a:extLst>
              <a:ext uri="{FF2B5EF4-FFF2-40B4-BE49-F238E27FC236}">
                <a16:creationId xmlns:a16="http://schemas.microsoft.com/office/drawing/2014/main" id="{979701D8-8139-CF63-376D-C9BFAC32900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372225" y="134938"/>
            <a:ext cx="5143500" cy="6357937"/>
          </a:xfrm>
        </p:spPr>
      </p:pic>
      <p:sp>
        <p:nvSpPr>
          <p:cNvPr id="6" name="TextBox 5">
            <a:extLst>
              <a:ext uri="{FF2B5EF4-FFF2-40B4-BE49-F238E27FC236}">
                <a16:creationId xmlns:a16="http://schemas.microsoft.com/office/drawing/2014/main" id="{9959C678-3DDB-859B-DC9A-C78E55BFAE7F}"/>
              </a:ext>
            </a:extLst>
          </p:cNvPr>
          <p:cNvSpPr txBox="1"/>
          <p:nvPr/>
        </p:nvSpPr>
        <p:spPr>
          <a:xfrm>
            <a:off x="495300" y="2038350"/>
            <a:ext cx="4019550" cy="2308324"/>
          </a:xfrm>
          <a:prstGeom prst="rect">
            <a:avLst/>
          </a:prstGeom>
          <a:noFill/>
        </p:spPr>
        <p:txBody>
          <a:bodyPr wrap="square" lIns="91440" tIns="45720" rIns="91440" bIns="45720" rtlCol="0" anchor="t">
            <a:spAutoFit/>
          </a:bodyPr>
          <a:lstStyle/>
          <a:p>
            <a:r>
              <a:rPr lang="en-US" dirty="0"/>
              <a:t>This is the Deductions block on your LES.</a:t>
            </a:r>
          </a:p>
          <a:p>
            <a:endParaRPr lang="en-US" dirty="0"/>
          </a:p>
          <a:p>
            <a:r>
              <a:rPr lang="en-US" dirty="0"/>
              <a:t>When your unit does not have drill, the SGLI, Dental, Tricare, </a:t>
            </a:r>
            <a:r>
              <a:rPr lang="en-US" err="1"/>
              <a:t>ect</a:t>
            </a:r>
            <a:r>
              <a:rPr lang="en-US" dirty="0"/>
              <a:t> will get taken out the next month you drill. For </a:t>
            </a:r>
            <a:r>
              <a:rPr lang="en-US"/>
              <a:t>example,</a:t>
            </a:r>
            <a:r>
              <a:rPr lang="en-US" dirty="0"/>
              <a:t> the SGLI payment may be $62 instead of the usual $31. </a:t>
            </a:r>
          </a:p>
        </p:txBody>
      </p:sp>
    </p:spTree>
    <p:extLst>
      <p:ext uri="{BB962C8B-B14F-4D97-AF65-F5344CB8AC3E}">
        <p14:creationId xmlns:p14="http://schemas.microsoft.com/office/powerpoint/2010/main" val="2871177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4052AC-BDCF-0D23-AA20-18AB8E970495}"/>
            </a:ext>
          </a:extLst>
        </p:cNvPr>
        <p:cNvGrpSpPr/>
        <p:nvPr/>
      </p:nvGrpSpPr>
      <p:grpSpPr>
        <a:xfrm>
          <a:off x="0" y="0"/>
          <a:ext cx="0" cy="0"/>
          <a:chOff x="0" y="0"/>
          <a:chExt cx="0" cy="0"/>
        </a:xfrm>
      </p:grpSpPr>
      <p:pic>
        <p:nvPicPr>
          <p:cNvPr id="5" name="Content Placeholder 4" descr="Table&#10;&#10;AI-generated content may be incorrect.">
            <a:extLst>
              <a:ext uri="{FF2B5EF4-FFF2-40B4-BE49-F238E27FC236}">
                <a16:creationId xmlns:a16="http://schemas.microsoft.com/office/drawing/2014/main" id="{6E19E83B-F329-1975-F175-1407C876955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85750" y="0"/>
            <a:ext cx="5210175" cy="6434687"/>
          </a:xfrm>
        </p:spPr>
      </p:pic>
      <p:sp>
        <p:nvSpPr>
          <p:cNvPr id="6" name="TextBox 5">
            <a:extLst>
              <a:ext uri="{FF2B5EF4-FFF2-40B4-BE49-F238E27FC236}">
                <a16:creationId xmlns:a16="http://schemas.microsoft.com/office/drawing/2014/main" id="{D80D8DBF-3559-5C60-6C8F-A3C4F935CA3E}"/>
              </a:ext>
            </a:extLst>
          </p:cNvPr>
          <p:cNvSpPr txBox="1"/>
          <p:nvPr/>
        </p:nvSpPr>
        <p:spPr>
          <a:xfrm>
            <a:off x="6096000" y="2124075"/>
            <a:ext cx="4943475" cy="369332"/>
          </a:xfrm>
          <a:prstGeom prst="rect">
            <a:avLst/>
          </a:prstGeom>
          <a:noFill/>
        </p:spPr>
        <p:txBody>
          <a:bodyPr wrap="square" rtlCol="0">
            <a:spAutoFit/>
          </a:bodyPr>
          <a:lstStyle/>
          <a:p>
            <a:r>
              <a:rPr lang="en-US" dirty="0"/>
              <a:t>This is the allotment box on your LES.</a:t>
            </a:r>
          </a:p>
        </p:txBody>
      </p:sp>
    </p:spTree>
    <p:extLst>
      <p:ext uri="{BB962C8B-B14F-4D97-AF65-F5344CB8AC3E}">
        <p14:creationId xmlns:p14="http://schemas.microsoft.com/office/powerpoint/2010/main" val="40215501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8b3062a5-e656-4628-8071-40863e6ede7e">
      <Terms xmlns="http://schemas.microsoft.com/office/infopath/2007/PartnerControls"/>
    </lcf76f155ced4ddcb4097134ff3c332f>
    <TaxCatchAll xmlns="7168a72b-7dd7-477c-8661-17c463be1bc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1D935838AD4144188198AE176674111" ma:contentTypeVersion="11" ma:contentTypeDescription="Create a new document." ma:contentTypeScope="" ma:versionID="e9509ab89484fc7bb5043e168b9cea1e">
  <xsd:schema xmlns:xsd="http://www.w3.org/2001/XMLSchema" xmlns:xs="http://www.w3.org/2001/XMLSchema" xmlns:p="http://schemas.microsoft.com/office/2006/metadata/properties" xmlns:ns1="http://schemas.microsoft.com/sharepoint/v3" xmlns:ns2="8b3062a5-e656-4628-8071-40863e6ede7e" xmlns:ns3="7168a72b-7dd7-477c-8661-17c463be1bc4" targetNamespace="http://schemas.microsoft.com/office/2006/metadata/properties" ma:root="true" ma:fieldsID="5b7185eafa515bf1cdd2c799410c1775" ns1:_="" ns2:_="" ns3:_="">
    <xsd:import namespace="http://schemas.microsoft.com/sharepoint/v3"/>
    <xsd:import namespace="8b3062a5-e656-4628-8071-40863e6ede7e"/>
    <xsd:import namespace="7168a72b-7dd7-477c-8661-17c463be1bc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1:_ip_UnifiedCompliancePolicyProperties" minOccurs="0"/>
                <xsd:element ref="ns1:_ip_UnifiedCompliancePolicyUIAc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b3062a5-e656-4628-8071-40863e6ede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168a72b-7dd7-477c-8661-17c463be1bc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6d876dcf-6080-4335-ba09-2083ddca4a6f}" ma:internalName="TaxCatchAll" ma:showField="CatchAllData" ma:web="7168a72b-7dd7-477c-8661-17c463be1b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F79A743-FCCD-47F4-AD86-929AC14C96FC}">
  <ds:schemaRefs>
    <ds:schemaRef ds:uri="http://www.w3.org/XML/1998/namespace"/>
    <ds:schemaRef ds:uri="http://purl.org/dc/terms/"/>
    <ds:schemaRef ds:uri="http://schemas.microsoft.com/sharepoint/v3"/>
    <ds:schemaRef ds:uri="http://purl.org/dc/dcmitype/"/>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7168a72b-7dd7-477c-8661-17c463be1bc4"/>
    <ds:schemaRef ds:uri="8b3062a5-e656-4628-8071-40863e6ede7e"/>
  </ds:schemaRefs>
</ds:datastoreItem>
</file>

<file path=customXml/itemProps2.xml><?xml version="1.0" encoding="utf-8"?>
<ds:datastoreItem xmlns:ds="http://schemas.openxmlformats.org/officeDocument/2006/customXml" ds:itemID="{9A328062-E1D5-4A73-8C92-A6CFEA50DC5B}">
  <ds:schemaRefs>
    <ds:schemaRef ds:uri="http://schemas.microsoft.com/sharepoint/v3/contenttype/forms"/>
  </ds:schemaRefs>
</ds:datastoreItem>
</file>

<file path=customXml/itemProps3.xml><?xml version="1.0" encoding="utf-8"?>
<ds:datastoreItem xmlns:ds="http://schemas.openxmlformats.org/officeDocument/2006/customXml" ds:itemID="{5B2C5D96-A863-4645-B739-2F598EFF84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b3062a5-e656-4628-8071-40863e6ede7e"/>
    <ds:schemaRef ds:uri="7168a72b-7dd7-477c-8661-17c463be1b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554eecc5-e26c-4620-b240-5a8bb326c33d}" enabled="1" method="Standard" siteId="{fae6d70f-954b-4811-92b6-0530d6f84c43}" removed="0"/>
</clbl:labelList>
</file>

<file path=docProps/app.xml><?xml version="1.0" encoding="utf-8"?>
<Properties xmlns="http://schemas.openxmlformats.org/officeDocument/2006/extended-properties" xmlns:vt="http://schemas.openxmlformats.org/officeDocument/2006/docPropsVTypes">
  <TotalTime>314</TotalTime>
  <Words>2149</Words>
  <Application>Microsoft Office PowerPoint</Application>
  <PresentationFormat>Widescreen</PresentationFormat>
  <Paragraphs>196</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Title: Leave and Earning Statement Estimated Instruction Time: 30 Minuets Publishing Date: 20250305</vt:lpstr>
      <vt:lpstr>PowerPoint Presentation</vt:lpstr>
      <vt:lpstr>Leave and Earning Statement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Hunsaker, Amber R SGT USARMY NG NDARNG (USA)</dc:creator>
  <cp:lastModifiedBy>Votava, Charles A CIV NG NDARNG (USA)</cp:lastModifiedBy>
  <cp:revision>288</cp:revision>
  <dcterms:created xsi:type="dcterms:W3CDTF">2025-02-19T16:16:18Z</dcterms:created>
  <dcterms:modified xsi:type="dcterms:W3CDTF">2025-08-07T14:10:17Z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0x010100D1D935838AD4144188198AE176674111</vt:lpwstr>
  </property>
  <property fmtid="{D5CDD505-2E9C-101B-9397-08002B2CF9AE}" pid="3" name="MediaServiceImageTags">
    <vt:lpwstr/>
  </property>
</Properties>
</file>