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1"/>
  </p:notesMasterIdLst>
  <p:sldIdLst>
    <p:sldId id="258" r:id="rId5"/>
    <p:sldId id="412" r:id="rId6"/>
    <p:sldId id="413" r:id="rId7"/>
    <p:sldId id="337" r:id="rId8"/>
    <p:sldId id="338" r:id="rId9"/>
    <p:sldId id="383" r:id="rId10"/>
    <p:sldId id="343" r:id="rId11"/>
    <p:sldId id="350" r:id="rId12"/>
    <p:sldId id="385" r:id="rId13"/>
    <p:sldId id="348" r:id="rId14"/>
    <p:sldId id="347" r:id="rId15"/>
    <p:sldId id="345" r:id="rId16"/>
    <p:sldId id="386" r:id="rId17"/>
    <p:sldId id="387" r:id="rId18"/>
    <p:sldId id="388" r:id="rId19"/>
    <p:sldId id="389" r:id="rId20"/>
    <p:sldId id="390" r:id="rId21"/>
    <p:sldId id="391" r:id="rId22"/>
    <p:sldId id="393" r:id="rId23"/>
    <p:sldId id="394" r:id="rId24"/>
    <p:sldId id="395" r:id="rId25"/>
    <p:sldId id="396" r:id="rId26"/>
    <p:sldId id="365" r:id="rId27"/>
    <p:sldId id="363" r:id="rId28"/>
    <p:sldId id="367" r:id="rId29"/>
    <p:sldId id="336"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16" autoAdjust="0"/>
  </p:normalViewPr>
  <p:slideViewPr>
    <p:cSldViewPr snapToGrid="0">
      <p:cViewPr varScale="1">
        <p:scale>
          <a:sx n="92" d="100"/>
          <a:sy n="92" d="100"/>
        </p:scale>
        <p:origin x="4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EE547-D036-4ED0-AADD-1B02456D0CD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F246658-15C3-4F03-B265-C103E749B967}">
      <dgm:prSet phldrT="[Text]"/>
      <dgm:spPr/>
      <dgm:t>
        <a:bodyPr/>
        <a:lstStyle/>
        <a:p>
          <a:r>
            <a:rPr lang="en-US"/>
            <a:t>Listening</a:t>
          </a:r>
        </a:p>
      </dgm:t>
    </dgm:pt>
    <dgm:pt modelId="{F5433F94-9B89-457E-B8E0-C873E641E9C9}" type="parTrans" cxnId="{D02F0A0E-1B44-4C39-AF63-64808970351E}">
      <dgm:prSet/>
      <dgm:spPr/>
      <dgm:t>
        <a:bodyPr/>
        <a:lstStyle/>
        <a:p>
          <a:endParaRPr lang="en-US"/>
        </a:p>
      </dgm:t>
    </dgm:pt>
    <dgm:pt modelId="{FF92159C-E751-48DB-8731-17B0AD3E5EA2}" type="sibTrans" cxnId="{D02F0A0E-1B44-4C39-AF63-64808970351E}">
      <dgm:prSet/>
      <dgm:spPr/>
      <dgm:t>
        <a:bodyPr/>
        <a:lstStyle/>
        <a:p>
          <a:endParaRPr lang="en-US"/>
        </a:p>
      </dgm:t>
    </dgm:pt>
    <dgm:pt modelId="{C3B3E7A2-942B-47D9-8B5D-CCE30C4F0CF7}">
      <dgm:prSet phldrT="[Text]"/>
      <dgm:spPr/>
      <dgm:t>
        <a:bodyPr/>
        <a:lstStyle/>
        <a:p>
          <a:r>
            <a:rPr lang="en-US"/>
            <a:t>Smelling</a:t>
          </a:r>
        </a:p>
      </dgm:t>
    </dgm:pt>
    <dgm:pt modelId="{620589C8-04A0-41E3-8772-FA236D793FF8}" type="parTrans" cxnId="{F6D65925-CE3D-43B4-80A2-499F33053209}">
      <dgm:prSet/>
      <dgm:spPr/>
      <dgm:t>
        <a:bodyPr/>
        <a:lstStyle/>
        <a:p>
          <a:endParaRPr lang="en-US"/>
        </a:p>
      </dgm:t>
    </dgm:pt>
    <dgm:pt modelId="{FE6655F2-C9FE-4290-985F-927676D186A1}" type="sibTrans" cxnId="{F6D65925-CE3D-43B4-80A2-499F33053209}">
      <dgm:prSet/>
      <dgm:spPr/>
      <dgm:t>
        <a:bodyPr/>
        <a:lstStyle/>
        <a:p>
          <a:endParaRPr lang="en-US"/>
        </a:p>
      </dgm:t>
    </dgm:pt>
    <dgm:pt modelId="{03F9CE69-40A8-48F8-A314-C38DEF8064CA}">
      <dgm:prSet phldrT="[Text]"/>
      <dgm:spPr/>
      <dgm:t>
        <a:bodyPr/>
        <a:lstStyle/>
        <a:p>
          <a:r>
            <a:rPr lang="en-US"/>
            <a:t>Touching</a:t>
          </a:r>
        </a:p>
      </dgm:t>
    </dgm:pt>
    <dgm:pt modelId="{9415CC61-4210-49A3-AF79-36FAC012CD2C}" type="parTrans" cxnId="{DDCCC2EC-E12B-4A48-A086-DB5B6F9A6FB0}">
      <dgm:prSet/>
      <dgm:spPr/>
      <dgm:t>
        <a:bodyPr/>
        <a:lstStyle/>
        <a:p>
          <a:endParaRPr lang="en-US"/>
        </a:p>
      </dgm:t>
    </dgm:pt>
    <dgm:pt modelId="{3FB74476-EA71-4AED-9F60-11571CEE684B}" type="sibTrans" cxnId="{DDCCC2EC-E12B-4A48-A086-DB5B6F9A6FB0}">
      <dgm:prSet/>
      <dgm:spPr/>
      <dgm:t>
        <a:bodyPr/>
        <a:lstStyle/>
        <a:p>
          <a:endParaRPr lang="en-US"/>
        </a:p>
      </dgm:t>
    </dgm:pt>
    <dgm:pt modelId="{E3558B8D-080E-48E8-97D3-E6D21002E691}">
      <dgm:prSet phldrT="[Text]"/>
      <dgm:spPr/>
      <dgm:t>
        <a:bodyPr/>
        <a:lstStyle/>
        <a:p>
          <a:r>
            <a:rPr lang="en-US"/>
            <a:t>Tasting</a:t>
          </a:r>
        </a:p>
      </dgm:t>
    </dgm:pt>
    <dgm:pt modelId="{4A130C25-360F-4D2B-A816-B04871A0FD05}" type="parTrans" cxnId="{C736F3C8-155D-42BE-8C40-022761C96C2B}">
      <dgm:prSet/>
      <dgm:spPr/>
      <dgm:t>
        <a:bodyPr/>
        <a:lstStyle/>
        <a:p>
          <a:endParaRPr lang="en-US"/>
        </a:p>
      </dgm:t>
    </dgm:pt>
    <dgm:pt modelId="{9F90C247-865D-4738-A107-52D83561079F}" type="sibTrans" cxnId="{C736F3C8-155D-42BE-8C40-022761C96C2B}">
      <dgm:prSet/>
      <dgm:spPr/>
      <dgm:t>
        <a:bodyPr/>
        <a:lstStyle/>
        <a:p>
          <a:endParaRPr lang="en-US"/>
        </a:p>
      </dgm:t>
    </dgm:pt>
    <dgm:pt modelId="{7E1238E4-B8DA-4774-B95E-EDC4D6CE807A}">
      <dgm:prSet phldrT="[Text]"/>
      <dgm:spPr/>
      <dgm:t>
        <a:bodyPr/>
        <a:lstStyle/>
        <a:p>
          <a:r>
            <a:rPr lang="en-US"/>
            <a:t>Speaking</a:t>
          </a:r>
        </a:p>
      </dgm:t>
    </dgm:pt>
    <dgm:pt modelId="{9E6BA393-049E-45F6-B883-DDB5F5AC5797}" type="parTrans" cxnId="{D16886C7-0574-47D5-9548-5E31CC1DDD5A}">
      <dgm:prSet/>
      <dgm:spPr/>
      <dgm:t>
        <a:bodyPr/>
        <a:lstStyle/>
        <a:p>
          <a:endParaRPr lang="en-US"/>
        </a:p>
      </dgm:t>
    </dgm:pt>
    <dgm:pt modelId="{7CF48BB1-8B3A-4A97-8BB6-A47969EB3131}" type="sibTrans" cxnId="{D16886C7-0574-47D5-9548-5E31CC1DDD5A}">
      <dgm:prSet/>
      <dgm:spPr/>
      <dgm:t>
        <a:bodyPr/>
        <a:lstStyle/>
        <a:p>
          <a:endParaRPr lang="en-US"/>
        </a:p>
      </dgm:t>
    </dgm:pt>
    <dgm:pt modelId="{FF37C6B3-1E04-45C7-898C-D93C5C8B92CE}">
      <dgm:prSet phldrT="[Text]"/>
      <dgm:spPr/>
      <dgm:t>
        <a:bodyPr/>
        <a:lstStyle/>
        <a:p>
          <a:r>
            <a:rPr lang="en-US"/>
            <a:t>Seeing</a:t>
          </a:r>
        </a:p>
      </dgm:t>
    </dgm:pt>
    <dgm:pt modelId="{1975D193-05D1-4D78-BE8F-1A053B5ECC7C}" type="parTrans" cxnId="{A268AC99-2C2D-4852-84FD-219F4150CEF8}">
      <dgm:prSet/>
      <dgm:spPr/>
      <dgm:t>
        <a:bodyPr/>
        <a:lstStyle/>
        <a:p>
          <a:endParaRPr lang="en-US"/>
        </a:p>
      </dgm:t>
    </dgm:pt>
    <dgm:pt modelId="{C85FEB40-532F-43AD-B8C2-5981D63F8982}" type="sibTrans" cxnId="{A268AC99-2C2D-4852-84FD-219F4150CEF8}">
      <dgm:prSet/>
      <dgm:spPr/>
      <dgm:t>
        <a:bodyPr/>
        <a:lstStyle/>
        <a:p>
          <a:endParaRPr lang="en-US"/>
        </a:p>
      </dgm:t>
    </dgm:pt>
    <dgm:pt modelId="{F6FF9E11-2520-43CB-973F-301365DBFD53}" type="pres">
      <dgm:prSet presAssocID="{A15EE547-D036-4ED0-AADD-1B02456D0CD1}" presName="Name0" presStyleCnt="0">
        <dgm:presLayoutVars>
          <dgm:dir/>
          <dgm:resizeHandles val="exact"/>
        </dgm:presLayoutVars>
      </dgm:prSet>
      <dgm:spPr/>
    </dgm:pt>
    <dgm:pt modelId="{330CC327-D086-4335-ABC1-54CFA077FCB1}" type="pres">
      <dgm:prSet presAssocID="{6F246658-15C3-4F03-B265-C103E749B967}" presName="Name5" presStyleLbl="vennNode1" presStyleIdx="0" presStyleCnt="6">
        <dgm:presLayoutVars>
          <dgm:bulletEnabled val="1"/>
        </dgm:presLayoutVars>
      </dgm:prSet>
      <dgm:spPr/>
    </dgm:pt>
    <dgm:pt modelId="{45177527-9FBC-420C-ADA9-30DADBBFB9B7}" type="pres">
      <dgm:prSet presAssocID="{FF92159C-E751-48DB-8731-17B0AD3E5EA2}" presName="space" presStyleCnt="0"/>
      <dgm:spPr/>
    </dgm:pt>
    <dgm:pt modelId="{485D5296-17F2-41CC-A5F1-47FCDD68FA94}" type="pres">
      <dgm:prSet presAssocID="{C3B3E7A2-942B-47D9-8B5D-CCE30C4F0CF7}" presName="Name5" presStyleLbl="vennNode1" presStyleIdx="1" presStyleCnt="6">
        <dgm:presLayoutVars>
          <dgm:bulletEnabled val="1"/>
        </dgm:presLayoutVars>
      </dgm:prSet>
      <dgm:spPr/>
    </dgm:pt>
    <dgm:pt modelId="{99D12876-40A4-4075-AFD9-6751164F5555}" type="pres">
      <dgm:prSet presAssocID="{FE6655F2-C9FE-4290-985F-927676D186A1}" presName="space" presStyleCnt="0"/>
      <dgm:spPr/>
    </dgm:pt>
    <dgm:pt modelId="{C3C080C3-3D18-439C-AFD1-F1C5440F2EE7}" type="pres">
      <dgm:prSet presAssocID="{03F9CE69-40A8-48F8-A314-C38DEF8064CA}" presName="Name5" presStyleLbl="vennNode1" presStyleIdx="2" presStyleCnt="6">
        <dgm:presLayoutVars>
          <dgm:bulletEnabled val="1"/>
        </dgm:presLayoutVars>
      </dgm:prSet>
      <dgm:spPr/>
    </dgm:pt>
    <dgm:pt modelId="{75BEB812-8E46-4437-A214-D58E6208F127}" type="pres">
      <dgm:prSet presAssocID="{3FB74476-EA71-4AED-9F60-11571CEE684B}" presName="space" presStyleCnt="0"/>
      <dgm:spPr/>
    </dgm:pt>
    <dgm:pt modelId="{37632B9B-356B-4493-906A-CFC8516F973D}" type="pres">
      <dgm:prSet presAssocID="{E3558B8D-080E-48E8-97D3-E6D21002E691}" presName="Name5" presStyleLbl="vennNode1" presStyleIdx="3" presStyleCnt="6">
        <dgm:presLayoutVars>
          <dgm:bulletEnabled val="1"/>
        </dgm:presLayoutVars>
      </dgm:prSet>
      <dgm:spPr/>
    </dgm:pt>
    <dgm:pt modelId="{32C72C2E-507C-4221-AF84-5E67A036A687}" type="pres">
      <dgm:prSet presAssocID="{9F90C247-865D-4738-A107-52D83561079F}" presName="space" presStyleCnt="0"/>
      <dgm:spPr/>
    </dgm:pt>
    <dgm:pt modelId="{CE5DD550-2E1A-482C-8DEA-32B3BD572BD6}" type="pres">
      <dgm:prSet presAssocID="{7E1238E4-B8DA-4774-B95E-EDC4D6CE807A}" presName="Name5" presStyleLbl="vennNode1" presStyleIdx="4" presStyleCnt="6">
        <dgm:presLayoutVars>
          <dgm:bulletEnabled val="1"/>
        </dgm:presLayoutVars>
      </dgm:prSet>
      <dgm:spPr/>
    </dgm:pt>
    <dgm:pt modelId="{CE15D637-33BA-4D83-80EB-1813B7C461CE}" type="pres">
      <dgm:prSet presAssocID="{7CF48BB1-8B3A-4A97-8BB6-A47969EB3131}" presName="space" presStyleCnt="0"/>
      <dgm:spPr/>
    </dgm:pt>
    <dgm:pt modelId="{09970845-351D-495E-BFFA-E5B74F14B5FA}" type="pres">
      <dgm:prSet presAssocID="{FF37C6B3-1E04-45C7-898C-D93C5C8B92CE}" presName="Name5" presStyleLbl="vennNode1" presStyleIdx="5" presStyleCnt="6">
        <dgm:presLayoutVars>
          <dgm:bulletEnabled val="1"/>
        </dgm:presLayoutVars>
      </dgm:prSet>
      <dgm:spPr/>
    </dgm:pt>
  </dgm:ptLst>
  <dgm:cxnLst>
    <dgm:cxn modelId="{D02F0A0E-1B44-4C39-AF63-64808970351E}" srcId="{A15EE547-D036-4ED0-AADD-1B02456D0CD1}" destId="{6F246658-15C3-4F03-B265-C103E749B967}" srcOrd="0" destOrd="0" parTransId="{F5433F94-9B89-457E-B8E0-C873E641E9C9}" sibTransId="{FF92159C-E751-48DB-8731-17B0AD3E5EA2}"/>
    <dgm:cxn modelId="{F6D65925-CE3D-43B4-80A2-499F33053209}" srcId="{A15EE547-D036-4ED0-AADD-1B02456D0CD1}" destId="{C3B3E7A2-942B-47D9-8B5D-CCE30C4F0CF7}" srcOrd="1" destOrd="0" parTransId="{620589C8-04A0-41E3-8772-FA236D793FF8}" sibTransId="{FE6655F2-C9FE-4290-985F-927676D186A1}"/>
    <dgm:cxn modelId="{D9AC8F39-403D-4CF3-8112-73F3C5BDB707}" type="presOf" srcId="{A15EE547-D036-4ED0-AADD-1B02456D0CD1}" destId="{F6FF9E11-2520-43CB-973F-301365DBFD53}" srcOrd="0" destOrd="0" presId="urn:microsoft.com/office/officeart/2005/8/layout/venn3"/>
    <dgm:cxn modelId="{DEA48A62-8F7A-48C2-9F23-37C2B28B0444}" type="presOf" srcId="{6F246658-15C3-4F03-B265-C103E749B967}" destId="{330CC327-D086-4335-ABC1-54CFA077FCB1}" srcOrd="0" destOrd="0" presId="urn:microsoft.com/office/officeart/2005/8/layout/venn3"/>
    <dgm:cxn modelId="{9D83284C-ED36-4D61-8053-2E27C41C02C7}" type="presOf" srcId="{FF37C6B3-1E04-45C7-898C-D93C5C8B92CE}" destId="{09970845-351D-495E-BFFA-E5B74F14B5FA}" srcOrd="0" destOrd="0" presId="urn:microsoft.com/office/officeart/2005/8/layout/venn3"/>
    <dgm:cxn modelId="{49BCE757-7E97-46C5-8E9A-67B43CBED224}" type="presOf" srcId="{7E1238E4-B8DA-4774-B95E-EDC4D6CE807A}" destId="{CE5DD550-2E1A-482C-8DEA-32B3BD572BD6}" srcOrd="0" destOrd="0" presId="urn:microsoft.com/office/officeart/2005/8/layout/venn3"/>
    <dgm:cxn modelId="{A268AC99-2C2D-4852-84FD-219F4150CEF8}" srcId="{A15EE547-D036-4ED0-AADD-1B02456D0CD1}" destId="{FF37C6B3-1E04-45C7-898C-D93C5C8B92CE}" srcOrd="5" destOrd="0" parTransId="{1975D193-05D1-4D78-BE8F-1A053B5ECC7C}" sibTransId="{C85FEB40-532F-43AD-B8C2-5981D63F8982}"/>
    <dgm:cxn modelId="{8C23B8AA-066F-46F8-B108-E9BED70F710E}" type="presOf" srcId="{E3558B8D-080E-48E8-97D3-E6D21002E691}" destId="{37632B9B-356B-4493-906A-CFC8516F973D}" srcOrd="0" destOrd="0" presId="urn:microsoft.com/office/officeart/2005/8/layout/venn3"/>
    <dgm:cxn modelId="{D16886C7-0574-47D5-9548-5E31CC1DDD5A}" srcId="{A15EE547-D036-4ED0-AADD-1B02456D0CD1}" destId="{7E1238E4-B8DA-4774-B95E-EDC4D6CE807A}" srcOrd="4" destOrd="0" parTransId="{9E6BA393-049E-45F6-B883-DDB5F5AC5797}" sibTransId="{7CF48BB1-8B3A-4A97-8BB6-A47969EB3131}"/>
    <dgm:cxn modelId="{C736F3C8-155D-42BE-8C40-022761C96C2B}" srcId="{A15EE547-D036-4ED0-AADD-1B02456D0CD1}" destId="{E3558B8D-080E-48E8-97D3-E6D21002E691}" srcOrd="3" destOrd="0" parTransId="{4A130C25-360F-4D2B-A816-B04871A0FD05}" sibTransId="{9F90C247-865D-4738-A107-52D83561079F}"/>
    <dgm:cxn modelId="{B07985D9-5282-444B-9914-0C582F8153A9}" type="presOf" srcId="{C3B3E7A2-942B-47D9-8B5D-CCE30C4F0CF7}" destId="{485D5296-17F2-41CC-A5F1-47FCDD68FA94}" srcOrd="0" destOrd="0" presId="urn:microsoft.com/office/officeart/2005/8/layout/venn3"/>
    <dgm:cxn modelId="{DDCCC2EC-E12B-4A48-A086-DB5B6F9A6FB0}" srcId="{A15EE547-D036-4ED0-AADD-1B02456D0CD1}" destId="{03F9CE69-40A8-48F8-A314-C38DEF8064CA}" srcOrd="2" destOrd="0" parTransId="{9415CC61-4210-49A3-AF79-36FAC012CD2C}" sibTransId="{3FB74476-EA71-4AED-9F60-11571CEE684B}"/>
    <dgm:cxn modelId="{D5DF3DFB-95BF-4222-AF87-B40AF66F8947}" type="presOf" srcId="{03F9CE69-40A8-48F8-A314-C38DEF8064CA}" destId="{C3C080C3-3D18-439C-AFD1-F1C5440F2EE7}" srcOrd="0" destOrd="0" presId="urn:microsoft.com/office/officeart/2005/8/layout/venn3"/>
    <dgm:cxn modelId="{2BA06381-77E9-4A4F-8A50-4FAD9EB1892E}" type="presParOf" srcId="{F6FF9E11-2520-43CB-973F-301365DBFD53}" destId="{330CC327-D086-4335-ABC1-54CFA077FCB1}" srcOrd="0" destOrd="0" presId="urn:microsoft.com/office/officeart/2005/8/layout/venn3"/>
    <dgm:cxn modelId="{949A3A2F-6E18-4DEF-818C-34F4A24A7111}" type="presParOf" srcId="{F6FF9E11-2520-43CB-973F-301365DBFD53}" destId="{45177527-9FBC-420C-ADA9-30DADBBFB9B7}" srcOrd="1" destOrd="0" presId="urn:microsoft.com/office/officeart/2005/8/layout/venn3"/>
    <dgm:cxn modelId="{0B736F64-CA3A-4F33-AB51-697DA25F72D2}" type="presParOf" srcId="{F6FF9E11-2520-43CB-973F-301365DBFD53}" destId="{485D5296-17F2-41CC-A5F1-47FCDD68FA94}" srcOrd="2" destOrd="0" presId="urn:microsoft.com/office/officeart/2005/8/layout/venn3"/>
    <dgm:cxn modelId="{68CFE0AB-3811-4102-AE96-F101C769ED64}" type="presParOf" srcId="{F6FF9E11-2520-43CB-973F-301365DBFD53}" destId="{99D12876-40A4-4075-AFD9-6751164F5555}" srcOrd="3" destOrd="0" presId="urn:microsoft.com/office/officeart/2005/8/layout/venn3"/>
    <dgm:cxn modelId="{8720FC3A-88A6-4A2A-AE69-BD73252D954F}" type="presParOf" srcId="{F6FF9E11-2520-43CB-973F-301365DBFD53}" destId="{C3C080C3-3D18-439C-AFD1-F1C5440F2EE7}" srcOrd="4" destOrd="0" presId="urn:microsoft.com/office/officeart/2005/8/layout/venn3"/>
    <dgm:cxn modelId="{BDBDFAB1-A609-4C87-A45C-F35537B2CA65}" type="presParOf" srcId="{F6FF9E11-2520-43CB-973F-301365DBFD53}" destId="{75BEB812-8E46-4437-A214-D58E6208F127}" srcOrd="5" destOrd="0" presId="urn:microsoft.com/office/officeart/2005/8/layout/venn3"/>
    <dgm:cxn modelId="{75B67B67-9603-4A0D-B9C0-396A87ACF25E}" type="presParOf" srcId="{F6FF9E11-2520-43CB-973F-301365DBFD53}" destId="{37632B9B-356B-4493-906A-CFC8516F973D}" srcOrd="6" destOrd="0" presId="urn:microsoft.com/office/officeart/2005/8/layout/venn3"/>
    <dgm:cxn modelId="{2F40C12F-E6D3-439A-B5F1-14122001A242}" type="presParOf" srcId="{F6FF9E11-2520-43CB-973F-301365DBFD53}" destId="{32C72C2E-507C-4221-AF84-5E67A036A687}" srcOrd="7" destOrd="0" presId="urn:microsoft.com/office/officeart/2005/8/layout/venn3"/>
    <dgm:cxn modelId="{853EEB6E-D403-4BA9-9FC1-B5D2BE80EA1F}" type="presParOf" srcId="{F6FF9E11-2520-43CB-973F-301365DBFD53}" destId="{CE5DD550-2E1A-482C-8DEA-32B3BD572BD6}" srcOrd="8" destOrd="0" presId="urn:microsoft.com/office/officeart/2005/8/layout/venn3"/>
    <dgm:cxn modelId="{4AAFE4EA-FA45-424C-8BB7-148523B4CFC7}" type="presParOf" srcId="{F6FF9E11-2520-43CB-973F-301365DBFD53}" destId="{CE15D637-33BA-4D83-80EB-1813B7C461CE}" srcOrd="9" destOrd="0" presId="urn:microsoft.com/office/officeart/2005/8/layout/venn3"/>
    <dgm:cxn modelId="{21EF6C23-284D-448B-B074-4AB0ECC7748A}" type="presParOf" srcId="{F6FF9E11-2520-43CB-973F-301365DBFD53}" destId="{09970845-351D-495E-BFFA-E5B74F14B5FA}"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C327-D086-4335-ABC1-54CFA077FCB1}">
      <dsp:nvSpPr>
        <dsp:cNvPr id="0" name=""/>
        <dsp:cNvSpPr/>
      </dsp:nvSpPr>
      <dsp:spPr>
        <a:xfrm>
          <a:off x="1060" y="1303232"/>
          <a:ext cx="1736935" cy="17369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589" tIns="27940" rIns="95589" bIns="27940" numCol="1" spcCol="1270" anchor="ctr" anchorCtr="0">
          <a:noAutofit/>
        </a:bodyPr>
        <a:lstStyle/>
        <a:p>
          <a:pPr marL="0" lvl="0" indent="0" algn="ctr" defTabSz="977900">
            <a:lnSpc>
              <a:spcPct val="90000"/>
            </a:lnSpc>
            <a:spcBef>
              <a:spcPct val="0"/>
            </a:spcBef>
            <a:spcAft>
              <a:spcPct val="35000"/>
            </a:spcAft>
            <a:buNone/>
          </a:pPr>
          <a:r>
            <a:rPr lang="en-US" sz="2200" kern="1200"/>
            <a:t>Listening</a:t>
          </a:r>
        </a:p>
      </dsp:txBody>
      <dsp:txXfrm>
        <a:off x="255428" y="1557600"/>
        <a:ext cx="1228199" cy="1228199"/>
      </dsp:txXfrm>
    </dsp:sp>
    <dsp:sp modelId="{485D5296-17F2-41CC-A5F1-47FCDD68FA94}">
      <dsp:nvSpPr>
        <dsp:cNvPr id="0" name=""/>
        <dsp:cNvSpPr/>
      </dsp:nvSpPr>
      <dsp:spPr>
        <a:xfrm>
          <a:off x="1390609" y="1303232"/>
          <a:ext cx="1736935" cy="17369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589" tIns="27940" rIns="95589" bIns="27940" numCol="1" spcCol="1270" anchor="ctr" anchorCtr="0">
          <a:noAutofit/>
        </a:bodyPr>
        <a:lstStyle/>
        <a:p>
          <a:pPr marL="0" lvl="0" indent="0" algn="ctr" defTabSz="977900">
            <a:lnSpc>
              <a:spcPct val="90000"/>
            </a:lnSpc>
            <a:spcBef>
              <a:spcPct val="0"/>
            </a:spcBef>
            <a:spcAft>
              <a:spcPct val="35000"/>
            </a:spcAft>
            <a:buNone/>
          </a:pPr>
          <a:r>
            <a:rPr lang="en-US" sz="2200" kern="1200"/>
            <a:t>Smelling</a:t>
          </a:r>
        </a:p>
      </dsp:txBody>
      <dsp:txXfrm>
        <a:off x="1644977" y="1557600"/>
        <a:ext cx="1228199" cy="1228199"/>
      </dsp:txXfrm>
    </dsp:sp>
    <dsp:sp modelId="{C3C080C3-3D18-439C-AFD1-F1C5440F2EE7}">
      <dsp:nvSpPr>
        <dsp:cNvPr id="0" name=""/>
        <dsp:cNvSpPr/>
      </dsp:nvSpPr>
      <dsp:spPr>
        <a:xfrm>
          <a:off x="2780157" y="1303232"/>
          <a:ext cx="1736935" cy="17369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589" tIns="27940" rIns="95589" bIns="27940" numCol="1" spcCol="1270" anchor="ctr" anchorCtr="0">
          <a:noAutofit/>
        </a:bodyPr>
        <a:lstStyle/>
        <a:p>
          <a:pPr marL="0" lvl="0" indent="0" algn="ctr" defTabSz="977900">
            <a:lnSpc>
              <a:spcPct val="90000"/>
            </a:lnSpc>
            <a:spcBef>
              <a:spcPct val="0"/>
            </a:spcBef>
            <a:spcAft>
              <a:spcPct val="35000"/>
            </a:spcAft>
            <a:buNone/>
          </a:pPr>
          <a:r>
            <a:rPr lang="en-US" sz="2200" kern="1200"/>
            <a:t>Touching</a:t>
          </a:r>
        </a:p>
      </dsp:txBody>
      <dsp:txXfrm>
        <a:off x="3034525" y="1557600"/>
        <a:ext cx="1228199" cy="1228199"/>
      </dsp:txXfrm>
    </dsp:sp>
    <dsp:sp modelId="{37632B9B-356B-4493-906A-CFC8516F973D}">
      <dsp:nvSpPr>
        <dsp:cNvPr id="0" name=""/>
        <dsp:cNvSpPr/>
      </dsp:nvSpPr>
      <dsp:spPr>
        <a:xfrm>
          <a:off x="4169706" y="1303232"/>
          <a:ext cx="1736935" cy="17369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589" tIns="27940" rIns="95589" bIns="27940" numCol="1" spcCol="1270" anchor="ctr" anchorCtr="0">
          <a:noAutofit/>
        </a:bodyPr>
        <a:lstStyle/>
        <a:p>
          <a:pPr marL="0" lvl="0" indent="0" algn="ctr" defTabSz="977900">
            <a:lnSpc>
              <a:spcPct val="90000"/>
            </a:lnSpc>
            <a:spcBef>
              <a:spcPct val="0"/>
            </a:spcBef>
            <a:spcAft>
              <a:spcPct val="35000"/>
            </a:spcAft>
            <a:buNone/>
          </a:pPr>
          <a:r>
            <a:rPr lang="en-US" sz="2200" kern="1200"/>
            <a:t>Tasting</a:t>
          </a:r>
        </a:p>
      </dsp:txBody>
      <dsp:txXfrm>
        <a:off x="4424074" y="1557600"/>
        <a:ext cx="1228199" cy="1228199"/>
      </dsp:txXfrm>
    </dsp:sp>
    <dsp:sp modelId="{CE5DD550-2E1A-482C-8DEA-32B3BD572BD6}">
      <dsp:nvSpPr>
        <dsp:cNvPr id="0" name=""/>
        <dsp:cNvSpPr/>
      </dsp:nvSpPr>
      <dsp:spPr>
        <a:xfrm>
          <a:off x="5559255" y="1303232"/>
          <a:ext cx="1736935" cy="17369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589" tIns="27940" rIns="95589" bIns="27940" numCol="1" spcCol="1270" anchor="ctr" anchorCtr="0">
          <a:noAutofit/>
        </a:bodyPr>
        <a:lstStyle/>
        <a:p>
          <a:pPr marL="0" lvl="0" indent="0" algn="ctr" defTabSz="977900">
            <a:lnSpc>
              <a:spcPct val="90000"/>
            </a:lnSpc>
            <a:spcBef>
              <a:spcPct val="0"/>
            </a:spcBef>
            <a:spcAft>
              <a:spcPct val="35000"/>
            </a:spcAft>
            <a:buNone/>
          </a:pPr>
          <a:r>
            <a:rPr lang="en-US" sz="2200" kern="1200"/>
            <a:t>Speaking</a:t>
          </a:r>
        </a:p>
      </dsp:txBody>
      <dsp:txXfrm>
        <a:off x="5813623" y="1557600"/>
        <a:ext cx="1228199" cy="1228199"/>
      </dsp:txXfrm>
    </dsp:sp>
    <dsp:sp modelId="{09970845-351D-495E-BFFA-E5B74F14B5FA}">
      <dsp:nvSpPr>
        <dsp:cNvPr id="0" name=""/>
        <dsp:cNvSpPr/>
      </dsp:nvSpPr>
      <dsp:spPr>
        <a:xfrm>
          <a:off x="6948803" y="1303232"/>
          <a:ext cx="1736935" cy="173693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589" tIns="27940" rIns="95589" bIns="27940" numCol="1" spcCol="1270" anchor="ctr" anchorCtr="0">
          <a:noAutofit/>
        </a:bodyPr>
        <a:lstStyle/>
        <a:p>
          <a:pPr marL="0" lvl="0" indent="0" algn="ctr" defTabSz="977900">
            <a:lnSpc>
              <a:spcPct val="90000"/>
            </a:lnSpc>
            <a:spcBef>
              <a:spcPct val="0"/>
            </a:spcBef>
            <a:spcAft>
              <a:spcPct val="35000"/>
            </a:spcAft>
            <a:buNone/>
          </a:pPr>
          <a:r>
            <a:rPr lang="en-US" sz="2200" kern="1200"/>
            <a:t>Seeing</a:t>
          </a:r>
        </a:p>
      </dsp:txBody>
      <dsp:txXfrm>
        <a:off x="7203171" y="1557600"/>
        <a:ext cx="1228199" cy="122819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E66416A-9591-43EA-8AD1-E71FAA9E6887}" type="datetimeFigureOut">
              <a:rPr lang="en-US" smtClean="0"/>
              <a:t>8/8/2024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E0A419-5EE6-4754-8F7A-024680ED554F}" type="slidenum">
              <a:rPr lang="en-US" smtClean="0"/>
              <a:t>‹#›</a:t>
            </a:fld>
            <a:endParaRPr lang="en-US"/>
          </a:p>
        </p:txBody>
      </p:sp>
    </p:spTree>
    <p:extLst>
      <p:ext uri="{BB962C8B-B14F-4D97-AF65-F5344CB8AC3E}">
        <p14:creationId xmlns:p14="http://schemas.microsoft.com/office/powerpoint/2010/main" val="91333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Say: The </a:t>
            </a:r>
            <a:r>
              <a:rPr lang="en-US" sz="1200" dirty="0" err="1">
                <a:latin typeface="+mn-lt"/>
              </a:rPr>
              <a:t>MyTeam-MyGuard</a:t>
            </a:r>
            <a:r>
              <a:rPr lang="en-US" sz="1200" dirty="0">
                <a:latin typeface="+mn-lt"/>
              </a:rPr>
              <a:t> Front Line Leader Development is an action plan supported by the Social Health Work Group which is one of five work groups overseen by the NDARNG’s Commander’s Ready and Resilience Council.  The goal of the action plan is to create a menu of training briefs for Officer/NCO professional development.   </a:t>
            </a:r>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mn-lt"/>
              </a:rPr>
              <a:t>Slide Time</a:t>
            </a:r>
            <a:r>
              <a:rPr lang="en-US" sz="1200" dirty="0">
                <a:latin typeface="+mn-lt"/>
              </a:rPr>
              <a:t>: 30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NOTES: To remain within the anticipated 30-minute time frame, it is important to stick to the slide times as indicated, however, if you have flexibility in time feel free to extend the discussions and practical exercises.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0A419-5EE6-4754-8F7A-024680ED554F}" type="slidenum">
              <a:rPr lang="en-US" smtClean="0"/>
              <a:t>1</a:t>
            </a:fld>
            <a:endParaRPr lang="en-US"/>
          </a:p>
        </p:txBody>
      </p:sp>
    </p:spTree>
    <p:extLst>
      <p:ext uri="{BB962C8B-B14F-4D97-AF65-F5344CB8AC3E}">
        <p14:creationId xmlns:p14="http://schemas.microsoft.com/office/powerpoint/2010/main" val="362257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Body language uses posture and gesture to communicate. In the image we see examples of different body language from the same person in the say situation. </a:t>
            </a:r>
          </a:p>
          <a:p>
            <a:endParaRPr lang="en-US" dirty="0"/>
          </a:p>
          <a:p>
            <a:r>
              <a:rPr lang="en-US" dirty="0"/>
              <a:t>Ask: How would you describe the body language of the person in each 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group: how do we show that we’re interested by our body language? Can anybody model that for us?  Praise the group; transition into talking about open posture. Open posture is the posture that somebody wants when they want to convey to the other person an interest and willingness to listen. Model open posture: hands are apart, arms resting in the lap or arms of the chair. Trainer: now look to see if any participants are following your guidance on open posture. If so, point it out and transition onto the next point: mirroring. Mirroring is simply copying the other person’s body language; it is something that we unconsciously do when we feel a bond with the other person. It’s a sign that the conversation is going well and you or the other party is receptive to the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Say: When communicating to our Soldiers it is important we present ourselves in a way to for effective communication. We want to have good eye contact. Have an open posture and ensure we are reading the body language from the person we are talking to. One body language cues that you might notice during a conversation is a face of confusion.  This would indicate that clarification on what you are saying is required. </a:t>
            </a:r>
          </a:p>
          <a:p>
            <a:endParaRPr lang="en-US" dirty="0"/>
          </a:p>
          <a:p>
            <a:r>
              <a:rPr lang="en-US" dirty="0"/>
              <a:t>Say: Another good reminder is please be respectful of people’s personal space. Some people don’t like their personal bubble to be breached. If you have to and it may involve touching the other person, please ask them first. “Can I step behind your desk to show you how to fix this excel spreadsheet?” </a:t>
            </a:r>
          </a:p>
          <a:p>
            <a:endParaRPr lang="en-US" dirty="0"/>
          </a:p>
          <a:p>
            <a:r>
              <a:rPr lang="en-US" dirty="0"/>
              <a:t>Slide time 2.5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10</a:t>
            </a:fld>
            <a:endParaRPr lang="en-US"/>
          </a:p>
        </p:txBody>
      </p:sp>
    </p:spTree>
    <p:extLst>
      <p:ext uri="{BB962C8B-B14F-4D97-AF65-F5344CB8AC3E}">
        <p14:creationId xmlns:p14="http://schemas.microsoft.com/office/powerpoint/2010/main" val="345256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It’s time to discuss verbal communication. We’re going to learn the components of verbal communication, such as para-verbal messages, I statements and effective verbal communication. </a:t>
            </a:r>
          </a:p>
          <a:p>
            <a:endParaRPr lang="en-US" dirty="0"/>
          </a:p>
          <a:p>
            <a:r>
              <a:rPr lang="en-US" dirty="0"/>
              <a:t>Slide time: 15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11</a:t>
            </a:fld>
            <a:endParaRPr lang="en-US"/>
          </a:p>
        </p:txBody>
      </p:sp>
    </p:spTree>
    <p:extLst>
      <p:ext uri="{BB962C8B-B14F-4D97-AF65-F5344CB8AC3E}">
        <p14:creationId xmlns:p14="http://schemas.microsoft.com/office/powerpoint/2010/main" val="388330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Notice how nonverbal messages is a component of verbal communication. It is all connected, the message that we send to the receiver. </a:t>
            </a:r>
          </a:p>
          <a:p>
            <a:endParaRPr lang="en-US" dirty="0"/>
          </a:p>
          <a:p>
            <a:r>
              <a:rPr lang="en-US" dirty="0"/>
              <a:t>Say: In this section, we’re going to focus on the words that we chose and the para-verbal messaging, which is how we say the words that we chose. </a:t>
            </a:r>
          </a:p>
          <a:p>
            <a:endParaRPr lang="en-US" dirty="0"/>
          </a:p>
          <a:p>
            <a:r>
              <a:rPr lang="en-US" dirty="0"/>
              <a:t>Slide time: 15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12</a:t>
            </a:fld>
            <a:endParaRPr lang="en-US"/>
          </a:p>
        </p:txBody>
      </p:sp>
    </p:spTree>
    <p:extLst>
      <p:ext uri="{BB962C8B-B14F-4D97-AF65-F5344CB8AC3E}">
        <p14:creationId xmlns:p14="http://schemas.microsoft.com/office/powerpoint/2010/main" val="316087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way we say things can modifying the meaning of the sentence even when we use the </a:t>
            </a:r>
            <a:r>
              <a:rPr lang="en-US" dirty="0" err="1"/>
              <a:t>excate</a:t>
            </a:r>
            <a:r>
              <a:rPr lang="en-US" dirty="0"/>
              <a:t> same words. Tone, </a:t>
            </a:r>
            <a:r>
              <a:rPr lang="en-US" dirty="0" err="1"/>
              <a:t>pictch</a:t>
            </a:r>
            <a:r>
              <a:rPr lang="en-US" dirty="0"/>
              <a:t> and pace all matter when we are verbally communicating. </a:t>
            </a:r>
          </a:p>
          <a:p>
            <a:endParaRPr lang="en-US" dirty="0"/>
          </a:p>
          <a:p>
            <a:r>
              <a:rPr lang="en-US" dirty="0"/>
              <a:t>Discuss: Emphasizing different words in the same sentence. Ask what their perception of each sentence. Point out the differences that people comment on. </a:t>
            </a:r>
          </a:p>
          <a:p>
            <a:endParaRPr lang="en-US" dirty="0"/>
          </a:p>
          <a:p>
            <a:endParaRPr lang="en-US" dirty="0"/>
          </a:p>
          <a:p>
            <a:r>
              <a:rPr lang="en-US" dirty="0"/>
              <a:t>Slide time: 1 Minute </a:t>
            </a:r>
          </a:p>
        </p:txBody>
      </p:sp>
      <p:sp>
        <p:nvSpPr>
          <p:cNvPr id="4" name="Slide Number Placeholder 3"/>
          <p:cNvSpPr>
            <a:spLocks noGrp="1"/>
          </p:cNvSpPr>
          <p:nvPr>
            <p:ph type="sldNum" sz="quarter" idx="5"/>
          </p:nvPr>
        </p:nvSpPr>
        <p:spPr/>
        <p:txBody>
          <a:bodyPr/>
          <a:lstStyle/>
          <a:p>
            <a:fld id="{AAEA880D-D8D7-421C-A880-658DFC776609}" type="slidenum">
              <a:rPr lang="en-US" smtClean="0"/>
              <a:t>13</a:t>
            </a:fld>
            <a:endParaRPr lang="en-US"/>
          </a:p>
        </p:txBody>
      </p:sp>
    </p:spTree>
    <p:extLst>
      <p:ext uri="{BB962C8B-B14F-4D97-AF65-F5344CB8AC3E}">
        <p14:creationId xmlns:p14="http://schemas.microsoft.com/office/powerpoint/2010/main" val="1245137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Next we’re going to talk about I statements and how to express concern, appropriately and effectively through verbal communication. </a:t>
            </a:r>
          </a:p>
          <a:p>
            <a:endParaRPr lang="en-US" dirty="0"/>
          </a:p>
          <a:p>
            <a:r>
              <a:rPr lang="en-US" dirty="0"/>
              <a:t>Say: I statements are a simple way of communicating without being blamed. When a person feels like they’re being blamed, they become defensive, and communication can shut down. Once somebody becomes defensive in a conversation, it is hard for them to switch their thinking. Our role is not to blame but to share concern.</a:t>
            </a:r>
          </a:p>
          <a:p>
            <a:endParaRPr lang="en-US" dirty="0"/>
          </a:p>
          <a:p>
            <a:r>
              <a:rPr lang="en-US" dirty="0"/>
              <a:t>Slide time: 1 Minute. </a:t>
            </a:r>
          </a:p>
        </p:txBody>
      </p:sp>
      <p:sp>
        <p:nvSpPr>
          <p:cNvPr id="4" name="Slide Number Placeholder 3"/>
          <p:cNvSpPr>
            <a:spLocks noGrp="1"/>
          </p:cNvSpPr>
          <p:nvPr>
            <p:ph type="sldNum" sz="quarter" idx="5"/>
          </p:nvPr>
        </p:nvSpPr>
        <p:spPr/>
        <p:txBody>
          <a:bodyPr/>
          <a:lstStyle/>
          <a:p>
            <a:fld id="{AAEA880D-D8D7-421C-A880-658DFC776609}" type="slidenum">
              <a:rPr lang="en-US" smtClean="0"/>
              <a:t>14</a:t>
            </a:fld>
            <a:endParaRPr lang="en-US"/>
          </a:p>
        </p:txBody>
      </p:sp>
    </p:spTree>
    <p:extLst>
      <p:ext uri="{BB962C8B-B14F-4D97-AF65-F5344CB8AC3E}">
        <p14:creationId xmlns:p14="http://schemas.microsoft.com/office/powerpoint/2010/main" val="409255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Knowledge, timing, being mindful—keep these in mind. If you know that somebody’s having an awful day, more than likely, it’s not the best day to sit down and talk to them about the group project that they have not been working on. </a:t>
            </a:r>
          </a:p>
          <a:p>
            <a:endParaRPr lang="en-US" dirty="0"/>
          </a:p>
          <a:p>
            <a:r>
              <a:rPr lang="en-US" dirty="0"/>
              <a:t>Optional: Trainer can feel free to use an example in their own life of verbal communication best practice—what has worked well? Were there times that it didn’t go well? (Can pull from family and personal life)</a:t>
            </a:r>
          </a:p>
          <a:p>
            <a:endParaRPr lang="en-US" dirty="0"/>
          </a:p>
          <a:p>
            <a:r>
              <a:rPr lang="en-US" dirty="0"/>
              <a:t>Slide time: 1 Minute </a:t>
            </a:r>
          </a:p>
        </p:txBody>
      </p:sp>
      <p:sp>
        <p:nvSpPr>
          <p:cNvPr id="4" name="Slide Number Placeholder 3"/>
          <p:cNvSpPr>
            <a:spLocks noGrp="1"/>
          </p:cNvSpPr>
          <p:nvPr>
            <p:ph type="sldNum" sz="quarter" idx="5"/>
          </p:nvPr>
        </p:nvSpPr>
        <p:spPr/>
        <p:txBody>
          <a:bodyPr/>
          <a:lstStyle/>
          <a:p>
            <a:fld id="{AAEA880D-D8D7-421C-A880-658DFC776609}" type="slidenum">
              <a:rPr lang="en-US" smtClean="0"/>
              <a:t>15</a:t>
            </a:fld>
            <a:endParaRPr lang="en-US"/>
          </a:p>
        </p:txBody>
      </p:sp>
    </p:spTree>
    <p:extLst>
      <p:ext uri="{BB962C8B-B14F-4D97-AF65-F5344CB8AC3E}">
        <p14:creationId xmlns:p14="http://schemas.microsoft.com/office/powerpoint/2010/main" val="3444994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Now we will discuss our final form of communication, listening. </a:t>
            </a:r>
          </a:p>
          <a:p>
            <a:endParaRPr lang="en-US" dirty="0"/>
          </a:p>
          <a:p>
            <a:r>
              <a:rPr lang="en-US" dirty="0"/>
              <a:t>Say: Listening is hard! Listening and hearing are two different things. Hearing revolves around the physiological act of hearing sounds. We don’t have to concentrate to hear—it’s more like collecting data. On the flip side, listening is the act of actively paying attention to the words and sounds that we hear to absorb what we are hearing. It’s an active process. Remember that video? They were hearing each other but not listening to each other. </a:t>
            </a:r>
          </a:p>
          <a:p>
            <a:endParaRPr lang="en-US" dirty="0"/>
          </a:p>
          <a:p>
            <a:r>
              <a:rPr lang="en-US" dirty="0"/>
              <a:t>Say: Next time when you feel that somebody isn’t listening to you, it’s probably true—they are hearing you but not listening to you.</a:t>
            </a:r>
          </a:p>
          <a:p>
            <a:endParaRPr lang="en-US" dirty="0"/>
          </a:p>
          <a:p>
            <a:r>
              <a:rPr lang="en-US" dirty="0"/>
              <a:t>Slide time: 1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16</a:t>
            </a:fld>
            <a:endParaRPr lang="en-US"/>
          </a:p>
        </p:txBody>
      </p:sp>
    </p:spTree>
    <p:extLst>
      <p:ext uri="{BB962C8B-B14F-4D97-AF65-F5344CB8AC3E}">
        <p14:creationId xmlns:p14="http://schemas.microsoft.com/office/powerpoint/2010/main" val="413832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Within listening, there are two different types of listening: active and passive. </a:t>
            </a:r>
          </a:p>
          <a:p>
            <a:endParaRPr lang="en-US" dirty="0"/>
          </a:p>
          <a:p>
            <a:r>
              <a:rPr lang="en-US" dirty="0"/>
              <a:t>Say: Active listening requires curiosity, motivation, purpose and effort. The active listener attempts to understand what they are hearing in order to connect with the other person and participate in a meaningful conversation. It is the way you want to listen if you want to understand or if you are looking to solve a problem with another individual. A good example of a person being an active listener is a counselor: they are engaged in the conversation and trying to understand what is happening. </a:t>
            </a:r>
          </a:p>
          <a:p>
            <a:endParaRPr lang="en-US" dirty="0"/>
          </a:p>
          <a:p>
            <a:r>
              <a:rPr lang="en-US" dirty="0"/>
              <a:t>Say: Passive listening is the opposite: it is listening that is disengaged, inattentive, and unreceptive. The passive listener has no desire to contribute effectively to the conversation and probably already has an opinion formed about what is happening. </a:t>
            </a:r>
          </a:p>
          <a:p>
            <a:endParaRPr lang="en-US" dirty="0"/>
          </a:p>
          <a:p>
            <a:r>
              <a:rPr lang="en-US" dirty="0"/>
              <a:t>Say: Let’s move onto characteristics of good and bad listeners. What are some characteristics of good listeners? How about bad listeners? </a:t>
            </a:r>
          </a:p>
          <a:p>
            <a:r>
              <a:rPr lang="en-US" dirty="0"/>
              <a:t>(Good Listeners:  attentive, receptive, open-minded, fully engaged, etc., bad Listeners: inattentive/distracted, judgmental, close-minded, speak over you, interrupt, etc. </a:t>
            </a:r>
          </a:p>
          <a:p>
            <a:endParaRPr lang="en-US" dirty="0"/>
          </a:p>
          <a:p>
            <a:r>
              <a:rPr lang="en-US" dirty="0"/>
              <a:t>Say: The last component of listening that we’re going to talk about is called reflective listening. Reflective listening is where the listener tries to clarify and restate what the other person is saying. It can help increase the listener’s understanding of the situation. The benefits to reflective listening include clarifying what the other person is saying, increasing the understanding and reassuring the other person that somebody is trying to see their point of view and to help them express their thoughts. </a:t>
            </a:r>
          </a:p>
          <a:p>
            <a:endParaRPr lang="en-US" dirty="0"/>
          </a:p>
          <a:p>
            <a:r>
              <a:rPr lang="en-US" dirty="0"/>
              <a:t>Slide: 2 Minutes </a:t>
            </a:r>
          </a:p>
        </p:txBody>
      </p:sp>
      <p:sp>
        <p:nvSpPr>
          <p:cNvPr id="4" name="Slide Number Placeholder 3"/>
          <p:cNvSpPr>
            <a:spLocks noGrp="1"/>
          </p:cNvSpPr>
          <p:nvPr>
            <p:ph type="sldNum" sz="quarter" idx="5"/>
          </p:nvPr>
        </p:nvSpPr>
        <p:spPr/>
        <p:txBody>
          <a:bodyPr/>
          <a:lstStyle/>
          <a:p>
            <a:fld id="{AAEA880D-D8D7-421C-A880-658DFC776609}" type="slidenum">
              <a:rPr lang="en-US" smtClean="0"/>
              <a:t>17</a:t>
            </a:fld>
            <a:endParaRPr lang="en-US"/>
          </a:p>
        </p:txBody>
      </p:sp>
    </p:spTree>
    <p:extLst>
      <p:ext uri="{BB962C8B-B14F-4D97-AF65-F5344CB8AC3E}">
        <p14:creationId xmlns:p14="http://schemas.microsoft.com/office/powerpoint/2010/main" val="1546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reflective listening It also helps stop us from being inattentive. How many of us find ourselves thinking about what to do for supper tonight or what else is on our to do list instead of actively listening to somebody? </a:t>
            </a:r>
          </a:p>
          <a:p>
            <a:endParaRPr lang="en-US" dirty="0"/>
          </a:p>
          <a:p>
            <a:r>
              <a:rPr lang="en-US" dirty="0"/>
              <a:t>Say: We also want to try to give people acknowledgement responses. These are brief responses to show the other person that we are listening. Ask the group for acknowledge examples. Some acknowledgement examples include: oh wow, I’m tracking, right, ok, gotcha, etc. </a:t>
            </a:r>
          </a:p>
          <a:p>
            <a:endParaRPr lang="en-US" dirty="0"/>
          </a:p>
          <a:p>
            <a:r>
              <a:rPr lang="en-US" dirty="0"/>
              <a:t>Say: We also want to be careful to avoid certain traps. We don’t want to blame and make them feel foolish. A few examples of blaming type comments are: you’re out of line, that was a dumb thing to do, or that’s a stupid thing to say. Diagnosing is another one we want to avoid. We don’t want to tell somebody else the why behind their behavior—we are not trained professionals, and let’s be honest, even if we think it’s true, if they’re not open to hearing it, it makes US look foolish and closes the door to communication. Some examples of diagnosing include: you’re just angry, what you really need is, you’re being paranoid. One more surprising thing to avoid is praise. Usually these comments end up as condescending, such as you usually have good judgement, you have so much potential…those don’t quite sound like praise, do they? </a:t>
            </a:r>
          </a:p>
          <a:p>
            <a:endParaRPr lang="en-US" dirty="0"/>
          </a:p>
          <a:p>
            <a:r>
              <a:rPr lang="en-US" dirty="0"/>
              <a:t>Say: This is not an all encompassing list of what to do or what not to do. Some of this is trial an error. We were not born great listeners but it is a skill that we’ve had to develop over time. What we also want everybody to know is that none of us are perfect and some conversations go better than others. But what’s important is that you KEEP trying and notice that pattern of what went well and what did not go well. </a:t>
            </a:r>
          </a:p>
          <a:p>
            <a:endParaRPr lang="en-US" dirty="0"/>
          </a:p>
          <a:p>
            <a:r>
              <a:rPr lang="en-US" dirty="0"/>
              <a:t>Slide time: 2 minutes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EA880D-D8D7-421C-A880-658DFC776609}" type="slidenum">
              <a:rPr lang="en-US" smtClean="0"/>
              <a:t>18</a:t>
            </a:fld>
            <a:endParaRPr lang="en-US"/>
          </a:p>
        </p:txBody>
      </p:sp>
    </p:spTree>
    <p:extLst>
      <p:ext uri="{BB962C8B-B14F-4D97-AF65-F5344CB8AC3E}">
        <p14:creationId xmlns:p14="http://schemas.microsoft.com/office/powerpoint/2010/main" val="72304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In this section, we’re going more in-depth about getting personal with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Let’s talk a little about the why we’re talking about this. Previous focus groups and URIs have indicated a lack of trust in leadership by their soldiers. This has been an identified issue and we are here to chip away at it, one soldier at a time. </a:t>
            </a:r>
          </a:p>
          <a:p>
            <a:endParaRPr lang="en-US" dirty="0"/>
          </a:p>
          <a:p>
            <a:r>
              <a:rPr lang="en-US" dirty="0"/>
              <a:t>Slide time: 30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19</a:t>
            </a:fld>
            <a:endParaRPr lang="en-US"/>
          </a:p>
        </p:txBody>
      </p:sp>
    </p:spTree>
    <p:extLst>
      <p:ext uri="{BB962C8B-B14F-4D97-AF65-F5344CB8AC3E}">
        <p14:creationId xmlns:p14="http://schemas.microsoft.com/office/powerpoint/2010/main" val="171399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Say: The Social Health Work Group wants to ensure quality instruction and we ask that you scan in and complete this survey; it will take less then 60 seconds.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Say: Today we will focus on technics and strategies to be able to communicate effectively in all situations.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Ask: Have you ever tried to have a hard conversation with a Soldier and did not know how to have it? Have you ever felt like the conversations you have with your Soldiers seem not to be effective.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	NOTE: The above question is rhetorical question; acknowledge the nodding heads.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Say: The skills and technics we are going to review will provide understand on what it take to be able to have effective conversations with our Soldiers. </a:t>
            </a:r>
          </a:p>
          <a:p>
            <a:pPr marL="0" indent="0">
              <a:buFont typeface="Arial" panose="020B0604020202020204" pitchFamily="34" charset="0"/>
              <a:buNone/>
            </a:pPr>
            <a:endParaRPr lang="en-US" sz="1100" u="sng" dirty="0"/>
          </a:p>
          <a:p>
            <a:pPr marL="0" indent="0">
              <a:buFont typeface="Arial" panose="020B0604020202020204" pitchFamily="34" charset="0"/>
              <a:buNone/>
            </a:pPr>
            <a:r>
              <a:rPr lang="en-US" sz="1100" dirty="0"/>
              <a:t>	NOTE: There are five survey questions for the pre-test</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sng" dirty="0"/>
              <a:t>Slide Time</a:t>
            </a:r>
            <a:r>
              <a:rPr lang="en-US" sz="1100" dirty="0"/>
              <a:t>: 1 minute</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0A419-5EE6-4754-8F7A-024680ED554F}" type="slidenum">
              <a:rPr lang="en-US" smtClean="0"/>
              <a:t>2</a:t>
            </a:fld>
            <a:endParaRPr lang="en-US"/>
          </a:p>
        </p:txBody>
      </p:sp>
    </p:spTree>
    <p:extLst>
      <p:ext uri="{BB962C8B-B14F-4D97-AF65-F5344CB8AC3E}">
        <p14:creationId xmlns:p14="http://schemas.microsoft.com/office/powerpoint/2010/main" val="359171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George MacDonald, famous author, commented once that to be trusted is a greater compliment than being loved. We all know that for a relationship to work, you need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Let’s put that in terms of a working relationship. To be an effective team, you have to have trust. Trust isn’t just knowing that Soldier Snuffy is qualified with the M4, but it’s also having trust that if there are issues, Soldier Snuffy will come to their supervisor and discuss them. Why is this important? Well, if Soldier Snuffy is distracted, or having thoughts to hurt themselves. We want Soldier Snuffy to have enough trust that he can communicate this to his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How do we get to that point that our Soldiers will come to us? (Ask the group for suggestions and examples.)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Ask: Ask yourselves if you have trust in your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(Rhetorical question they should not answer this question out loud)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Trust is not absolute. It is situational. A good example of this is trusting our partners. Think about what you trust your partner with and how you may not also trust your partner. Would you trust your partner with surgery? Unless they are a doctor, probably not.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dirty="0"/>
              <a:t>Slide time: 2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20</a:t>
            </a:fld>
            <a:endParaRPr lang="en-US"/>
          </a:p>
        </p:txBody>
      </p:sp>
    </p:spTree>
    <p:extLst>
      <p:ext uri="{BB962C8B-B14F-4D97-AF65-F5344CB8AC3E}">
        <p14:creationId xmlns:p14="http://schemas.microsoft.com/office/powerpoint/2010/main" val="21554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 talk about trust building, we also need to briefly discuss mistrust and lack of trust. Mistrust is a lack of confidence in something. Maybe you mistrust the judicial process. Lack of trust is what happens when we question the other person’s activities, words, or actions. </a:t>
            </a:r>
          </a:p>
          <a:p>
            <a:endParaRPr lang="en-US" dirty="0"/>
          </a:p>
          <a:p>
            <a:r>
              <a:rPr lang="en-US" dirty="0"/>
              <a:t>Say: When a lack of trust occurs, it allows for the negative emotional process to start—the development of harmful thoughts, suspicion or negative attributions. Ever heard somebody say that they think their split form or hardship form was denied because their leadership does not like them? That’s lack of trust. </a:t>
            </a:r>
          </a:p>
          <a:p>
            <a:endParaRPr lang="en-US" dirty="0"/>
          </a:p>
          <a:p>
            <a:r>
              <a:rPr lang="en-US" dirty="0"/>
              <a:t>Slide time: 1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21</a:t>
            </a:fld>
            <a:endParaRPr lang="en-US"/>
          </a:p>
        </p:txBody>
      </p:sp>
    </p:spTree>
    <p:extLst>
      <p:ext uri="{BB962C8B-B14F-4D97-AF65-F5344CB8AC3E}">
        <p14:creationId xmlns:p14="http://schemas.microsoft.com/office/powerpoint/2010/main" val="3389939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You need to take a genuine interest in your soldiers. People know if you’re not being genuine. It can be tough to remember all their kids names or even where they work, but if you have a general idea that Soldier Snuffy has 3 girls, school age, an easy and quick question can be—how old are your kids now? When do they start school? And carry the conversation on there. By doing that, you are taking an interest in who they are outside the uniform. You are helping to build those social connections that can be a protective factor in people’s lives. </a:t>
            </a:r>
          </a:p>
          <a:p>
            <a:endParaRPr lang="en-US" dirty="0"/>
          </a:p>
          <a:p>
            <a:r>
              <a:rPr lang="en-US" dirty="0"/>
              <a:t>Say: Why do we do this? What are the benefits of getting to know our people? </a:t>
            </a:r>
          </a:p>
          <a:p>
            <a:endParaRPr lang="en-US" dirty="0"/>
          </a:p>
          <a:p>
            <a:r>
              <a:rPr lang="en-US" dirty="0"/>
              <a:t>Say: Let’s talk about the 2020 Forbes Article. The Forbes article discussed the findings that even if people found their job interesting, they can still hate it due to the social experiences. Supervisors are part of that social experience. The article also shares about how when employees feel valued, they are significantly more likely to report they are motivated to do their very best for their employer. </a:t>
            </a:r>
          </a:p>
          <a:p>
            <a:endParaRPr lang="en-US" dirty="0"/>
          </a:p>
          <a:p>
            <a:r>
              <a:rPr lang="en-US" dirty="0"/>
              <a:t>Say: What does that mean for the military when people are motivated to do their very best? What benefits could arise from people doing their best? Discuss retention as a benefit and how retention helps the military. </a:t>
            </a:r>
          </a:p>
          <a:p>
            <a:endParaRPr lang="en-US" dirty="0"/>
          </a:p>
          <a:p>
            <a:r>
              <a:rPr lang="en-US" dirty="0"/>
              <a:t>Say: One benefit of getting to know your people is trust. We need to be able to trust that somebody has our back and will fight, advocate for us when we need it. When we need an advocate, whether it’s due to witnessing behavior unbecoming to a soldier, such as sexual harassment or assault, we need to make sure that even the E3 knows that they can step in and advocate for the O5 if it is needed. We all need to engage at times, regardless of rank.</a:t>
            </a:r>
          </a:p>
          <a:p>
            <a:endParaRPr lang="en-US" dirty="0"/>
          </a:p>
          <a:p>
            <a:r>
              <a:rPr lang="en-US" dirty="0"/>
              <a:t>Slide time: 2 Minutes </a:t>
            </a:r>
          </a:p>
        </p:txBody>
      </p:sp>
      <p:sp>
        <p:nvSpPr>
          <p:cNvPr id="4" name="Slide Number Placeholder 3"/>
          <p:cNvSpPr>
            <a:spLocks noGrp="1"/>
          </p:cNvSpPr>
          <p:nvPr>
            <p:ph type="sldNum" sz="quarter" idx="5"/>
          </p:nvPr>
        </p:nvSpPr>
        <p:spPr/>
        <p:txBody>
          <a:bodyPr/>
          <a:lstStyle/>
          <a:p>
            <a:fld id="{AAEA880D-D8D7-421C-A880-658DFC776609}" type="slidenum">
              <a:rPr lang="en-US" smtClean="0"/>
              <a:t>22</a:t>
            </a:fld>
            <a:endParaRPr lang="en-US"/>
          </a:p>
        </p:txBody>
      </p:sp>
    </p:spTree>
    <p:extLst>
      <p:ext uri="{BB962C8B-B14F-4D97-AF65-F5344CB8AC3E}">
        <p14:creationId xmlns:p14="http://schemas.microsoft.com/office/powerpoint/2010/main" val="28482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what is a leader? Is a leader the same thing as a boss? Has there been a leader that has inspired you? </a:t>
            </a:r>
          </a:p>
          <a:p>
            <a:endParaRPr lang="en-US" dirty="0"/>
          </a:p>
          <a:p>
            <a:r>
              <a:rPr lang="en-US" dirty="0"/>
              <a:t>Ask participants: what is a friend? Can a leader be a friend? </a:t>
            </a:r>
          </a:p>
          <a:p>
            <a:endParaRPr lang="en-US" dirty="0"/>
          </a:p>
          <a:p>
            <a:r>
              <a:rPr lang="en-US" dirty="0"/>
              <a:t>Say: People can be both, but they have to draw boundaries. Boundaries define what is ok and what is not ok; Forbes describes boundaries as a “fence.” Boundaries are not always happy white picket fences; it can be difficult to set but boundaries actually help us create trust. People know what kind of interaction that they will receive, and they don’t have to wonder if they went too far. </a:t>
            </a:r>
          </a:p>
          <a:p>
            <a:endParaRPr lang="en-US" dirty="0"/>
          </a:p>
          <a:p>
            <a:r>
              <a:rPr lang="en-US" dirty="0"/>
              <a:t>Say: Some suggestions on setting boundaries include saying no, saying yes, showing gratitude, asking for help and being kind to ourselves and others. Asking for help isn’t a sign of weakness: it creates an atmosphere where people feel valued for their work and assistance These boundaries help create an atmosphere of positivity and satisfaction which in turn, increase motivation for the work place. </a:t>
            </a:r>
          </a:p>
          <a:p>
            <a:endParaRPr lang="en-US" dirty="0"/>
          </a:p>
          <a:p>
            <a:r>
              <a:rPr lang="en-US" dirty="0"/>
              <a:t>Slide time: 2 Minutes </a:t>
            </a:r>
          </a:p>
        </p:txBody>
      </p:sp>
      <p:sp>
        <p:nvSpPr>
          <p:cNvPr id="4" name="Slide Number Placeholder 3"/>
          <p:cNvSpPr>
            <a:spLocks noGrp="1"/>
          </p:cNvSpPr>
          <p:nvPr>
            <p:ph type="sldNum" sz="quarter" idx="5"/>
          </p:nvPr>
        </p:nvSpPr>
        <p:spPr/>
        <p:txBody>
          <a:bodyPr/>
          <a:lstStyle/>
          <a:p>
            <a:fld id="{AAEA880D-D8D7-421C-A880-658DFC776609}" type="slidenum">
              <a:rPr lang="en-US" smtClean="0"/>
              <a:t>23</a:t>
            </a:fld>
            <a:endParaRPr lang="en-US"/>
          </a:p>
        </p:txBody>
      </p:sp>
    </p:spTree>
    <p:extLst>
      <p:ext uri="{BB962C8B-B14F-4D97-AF65-F5344CB8AC3E}">
        <p14:creationId xmlns:p14="http://schemas.microsoft.com/office/powerpoint/2010/main" val="3587278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There are many definitions of “mindfulness.” One definition is,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the awareness that arises from paying attention, on purpose, in the present moment and non-judgmentally”</a:t>
            </a:r>
          </a:p>
          <a:p>
            <a:endParaRPr lang="en-US" dirty="0"/>
          </a:p>
          <a:p>
            <a:endParaRPr lang="en-US" dirty="0"/>
          </a:p>
          <a:p>
            <a:r>
              <a:rPr lang="en-US" dirty="0"/>
              <a:t>Say: Mindlessness is the opposite…it’s not paying attention to what we are doing...getting lost in thoughts…why did I just walk in my pantry…what was I just doing…walking while being on our cell phones. </a:t>
            </a:r>
          </a:p>
          <a:p>
            <a:endParaRPr lang="en-US" dirty="0"/>
          </a:p>
          <a:p>
            <a:r>
              <a:rPr lang="en-US" dirty="0"/>
              <a:t>Ask: Why is mindfulness important when communicating?</a:t>
            </a:r>
          </a:p>
          <a:p>
            <a:endParaRPr lang="en-US" dirty="0"/>
          </a:p>
          <a:p>
            <a:r>
              <a:rPr lang="en-US" dirty="0"/>
              <a:t>Slide time: 1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24</a:t>
            </a:fld>
            <a:endParaRPr lang="en-US"/>
          </a:p>
        </p:txBody>
      </p:sp>
    </p:spTree>
    <p:extLst>
      <p:ext uri="{BB962C8B-B14F-4D97-AF65-F5344CB8AC3E}">
        <p14:creationId xmlns:p14="http://schemas.microsoft.com/office/powerpoint/2010/main" val="87317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Bringing mindfulness—essentially awareness—to the way we communicate has several benefits. Being aware of our feelings and emotions can help stop us from shutting down during important conversations with leaders and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Pay attention to the way you communicate. Do you typically shut down during conversations with your supervisor? What are you feeling during this time? When we open up emotionally, it’s because we feel safe with that person. Safe from judgement, safe to share our thoughts without fear of the other person laughing. Having the courage to be vulnerable.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We’ve all had those conversations that go poorly at times. Think back to a conversation that you’ve had at one point that you shut down and refused to engage. Maybe it was a fight with a spouse. Maybe it was during a constructive criticism session or hotwash. </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time: 1 minute</a:t>
            </a:r>
            <a:endParaRPr lang="en-US" dirty="0"/>
          </a:p>
        </p:txBody>
      </p:sp>
      <p:sp>
        <p:nvSpPr>
          <p:cNvPr id="4" name="Slide Number Placeholder 3"/>
          <p:cNvSpPr>
            <a:spLocks noGrp="1"/>
          </p:cNvSpPr>
          <p:nvPr>
            <p:ph type="sldNum" sz="quarter" idx="5"/>
          </p:nvPr>
        </p:nvSpPr>
        <p:spPr/>
        <p:txBody>
          <a:bodyPr/>
          <a:lstStyle/>
          <a:p>
            <a:fld id="{AAEA880D-D8D7-421C-A880-658DFC776609}" type="slidenum">
              <a:rPr lang="en-US" smtClean="0"/>
              <a:t>25</a:t>
            </a:fld>
            <a:endParaRPr lang="en-US"/>
          </a:p>
        </p:txBody>
      </p:sp>
    </p:spTree>
    <p:extLst>
      <p:ext uri="{BB962C8B-B14F-4D97-AF65-F5344CB8AC3E}">
        <p14:creationId xmlns:p14="http://schemas.microsoft.com/office/powerpoint/2010/main" val="3473955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Say: Thank you for your time and participation as we learned about Interpersonal communication. Is there any questions or further discussion for the good of the group?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Say: Please take the next 60 seconds and fill out this post-test; it will help the Social Health Work Group to ensure you are receiving a quality instruction..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NOTE: There are 8 questions on the post test</a:t>
            </a:r>
          </a:p>
          <a:p>
            <a:pPr marL="0" marR="0">
              <a:spcBef>
                <a:spcPts val="0"/>
              </a:spcBef>
              <a:spcAft>
                <a:spcPts val="0"/>
              </a:spcAft>
            </a:pPr>
            <a:endParaRPr lang="en-US" sz="2000" kern="100" dirty="0">
              <a:effectLst/>
              <a:latin typeface="Aptos" panose="020F0502020204030204" pitchFamily="34" charset="0"/>
              <a:ea typeface="Aptos"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Slide Time</a:t>
            </a:r>
            <a:r>
              <a:rPr lang="en-US" sz="1200" dirty="0"/>
              <a:t>: 1 minute </a:t>
            </a:r>
          </a:p>
          <a:p>
            <a:endParaRPr lang="en-US" dirty="0"/>
          </a:p>
        </p:txBody>
      </p:sp>
      <p:sp>
        <p:nvSpPr>
          <p:cNvPr id="4" name="Slide Number Placeholder 3"/>
          <p:cNvSpPr>
            <a:spLocks noGrp="1"/>
          </p:cNvSpPr>
          <p:nvPr>
            <p:ph type="sldNum" sz="quarter" idx="5"/>
          </p:nvPr>
        </p:nvSpPr>
        <p:spPr/>
        <p:txBody>
          <a:bodyPr/>
          <a:lstStyle/>
          <a:p>
            <a:fld id="{01E0A419-5EE6-4754-8F7A-024680ED554F}" type="slidenum">
              <a:rPr lang="en-US" smtClean="0"/>
              <a:t>26</a:t>
            </a:fld>
            <a:endParaRPr lang="en-US"/>
          </a:p>
        </p:txBody>
      </p:sp>
    </p:spTree>
    <p:extLst>
      <p:ext uri="{BB962C8B-B14F-4D97-AF65-F5344CB8AC3E}">
        <p14:creationId xmlns:p14="http://schemas.microsoft.com/office/powerpoint/2010/main" val="108130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It isn’t “fun” to talk to people about the consequences of their decisions or the consequences of their inactions. As leaders we need to be able to have these difficult conversations with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Say: It is easy to fumble around when you are uncomfortable. Sometimes our fear comes out when we’re talking to soldiers about these situations. We need to be aware of our own feelings about different situations.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dirty="0"/>
              <a:t>Say: Having strong communication skills and knowing your Soldiers with a foundation of trust will make difficult conversations easier and more effective. </a:t>
            </a:r>
          </a:p>
          <a:p>
            <a:endParaRPr lang="en-US" dirty="0"/>
          </a:p>
          <a:p>
            <a:r>
              <a:rPr lang="en-US" dirty="0"/>
              <a:t>Slide time: 1 Minute </a:t>
            </a:r>
          </a:p>
        </p:txBody>
      </p:sp>
      <p:sp>
        <p:nvSpPr>
          <p:cNvPr id="4" name="Slide Number Placeholder 3"/>
          <p:cNvSpPr>
            <a:spLocks noGrp="1"/>
          </p:cNvSpPr>
          <p:nvPr>
            <p:ph type="sldNum" sz="quarter" idx="5"/>
          </p:nvPr>
        </p:nvSpPr>
        <p:spPr/>
        <p:txBody>
          <a:bodyPr/>
          <a:lstStyle/>
          <a:p>
            <a:fld id="{AAEA880D-D8D7-421C-A880-658DFC776609}" type="slidenum">
              <a:rPr lang="en-US" smtClean="0"/>
              <a:t>3</a:t>
            </a:fld>
            <a:endParaRPr lang="en-US"/>
          </a:p>
        </p:txBody>
      </p:sp>
    </p:spTree>
    <p:extLst>
      <p:ext uri="{BB962C8B-B14F-4D97-AF65-F5344CB8AC3E}">
        <p14:creationId xmlns:p14="http://schemas.microsoft.com/office/powerpoint/2010/main" val="77364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discus what communication is and the different types. We will also discuss the importance of building trust with our Soldiers and importance of mindful communication. </a:t>
            </a:r>
          </a:p>
          <a:p>
            <a:endParaRPr lang="en-US" baseline="0" dirty="0"/>
          </a:p>
          <a:p>
            <a:r>
              <a:rPr lang="en-US" baseline="0" dirty="0"/>
              <a:t>Trainer note: trainers will be expected to share their own examples. There may be examples given in the materials, but the trainer is highly encouraged to think of examples ahead of time from their personal experience. Personal experiences are considered more genuine and sharing is part of the interpersonal communication.</a:t>
            </a:r>
          </a:p>
          <a:p>
            <a:endParaRPr lang="en-US" dirty="0"/>
          </a:p>
          <a:p>
            <a:r>
              <a:rPr lang="en-US" dirty="0"/>
              <a:t>Slide Time: 30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4</a:t>
            </a:fld>
            <a:endParaRPr lang="en-US"/>
          </a:p>
        </p:txBody>
      </p:sp>
    </p:spTree>
    <p:extLst>
      <p:ext uri="{BB962C8B-B14F-4D97-AF65-F5344CB8AC3E}">
        <p14:creationId xmlns:p14="http://schemas.microsoft.com/office/powerpoint/2010/main" val="109837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With this lesson, we’re getting back to basics. Starting from scratch with communication. </a:t>
            </a:r>
          </a:p>
          <a:p>
            <a:endParaRPr lang="en-US" dirty="0"/>
          </a:p>
          <a:p>
            <a:r>
              <a:rPr lang="en-US" dirty="0"/>
              <a:t>Say: Communication is simply the act of transferring information from one place, person or group to another. </a:t>
            </a:r>
          </a:p>
          <a:p>
            <a:endParaRPr lang="en-US" dirty="0"/>
          </a:p>
          <a:p>
            <a:r>
              <a:rPr lang="en-US" dirty="0"/>
              <a:t>Say: The image in this slide is a great display of closed loop communication. Closed loop communication is when the communication process is completed by the receiver of a message acknowledging receipt of the message by sending feedback back to the sender. Closed loop communication is important for effective communication in any situation. </a:t>
            </a:r>
          </a:p>
          <a:p>
            <a:endParaRPr lang="en-US" dirty="0"/>
          </a:p>
          <a:p>
            <a:r>
              <a:rPr lang="en-US" dirty="0"/>
              <a:t>Slide time: 45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5</a:t>
            </a:fld>
            <a:endParaRPr lang="en-US"/>
          </a:p>
        </p:txBody>
      </p:sp>
    </p:spTree>
    <p:extLst>
      <p:ext uri="{BB962C8B-B14F-4D97-AF65-F5344CB8AC3E}">
        <p14:creationId xmlns:p14="http://schemas.microsoft.com/office/powerpoint/2010/main" val="428180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 is important to know that communication is not listening and speaking. Communication comes in many forms to include listening, smelling, touching, tasting, speaking and seeing. </a:t>
            </a:r>
          </a:p>
          <a:p>
            <a:endParaRPr lang="en-US" dirty="0"/>
          </a:p>
          <a:p>
            <a:r>
              <a:rPr lang="en-US" dirty="0"/>
              <a:t>Slide time: 15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6</a:t>
            </a:fld>
            <a:endParaRPr lang="en-US"/>
          </a:p>
        </p:txBody>
      </p:sp>
    </p:spTree>
    <p:extLst>
      <p:ext uri="{BB962C8B-B14F-4D97-AF65-F5344CB8AC3E}">
        <p14:creationId xmlns:p14="http://schemas.microsoft.com/office/powerpoint/2010/main" val="324819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will discus following four types of communication in more depth. Written, Non-Verbal, Verbal, and Listening.</a:t>
            </a:r>
          </a:p>
          <a:p>
            <a:endParaRPr lang="en-US" dirty="0"/>
          </a:p>
          <a:p>
            <a:r>
              <a:rPr lang="en-US" dirty="0"/>
              <a:t>Slide time: 15 Seconds</a:t>
            </a:r>
          </a:p>
        </p:txBody>
      </p:sp>
      <p:sp>
        <p:nvSpPr>
          <p:cNvPr id="4" name="Slide Number Placeholder 3"/>
          <p:cNvSpPr>
            <a:spLocks noGrp="1"/>
          </p:cNvSpPr>
          <p:nvPr>
            <p:ph type="sldNum" sz="quarter" idx="5"/>
          </p:nvPr>
        </p:nvSpPr>
        <p:spPr/>
        <p:txBody>
          <a:bodyPr/>
          <a:lstStyle/>
          <a:p>
            <a:fld id="{01E0A419-5EE6-4754-8F7A-024680ED554F}" type="slidenum">
              <a:rPr lang="en-US" smtClean="0"/>
              <a:t>7</a:t>
            </a:fld>
            <a:endParaRPr lang="en-US"/>
          </a:p>
        </p:txBody>
      </p:sp>
    </p:spTree>
    <p:extLst>
      <p:ext uri="{BB962C8B-B14F-4D97-AF65-F5344CB8AC3E}">
        <p14:creationId xmlns:p14="http://schemas.microsoft.com/office/powerpoint/2010/main" val="240216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Within written communication, there can be mixed messages. In the military, it seems like our email communication is more short and to the point. However, when it is a change from what the other person is used to, there can be a potential for mixed or conflicting messages to occur. What are mixed or conflicting messages? Mixed messages are communications that send conflicting information. They can occur in written and verbal communication. Some examples of written mixed messages include when punctuation does not reflect the statement. </a:t>
            </a:r>
          </a:p>
          <a:p>
            <a:endParaRPr lang="en-US" dirty="0"/>
          </a:p>
          <a:p>
            <a:r>
              <a:rPr lang="en-US" dirty="0"/>
              <a:t>Say: Counseling’s are considered a formal form written communication but should always involve verbal communication along with the counseling. </a:t>
            </a:r>
          </a:p>
          <a:p>
            <a:endParaRPr lang="en-US" dirty="0"/>
          </a:p>
          <a:p>
            <a:r>
              <a:rPr lang="en-US" dirty="0"/>
              <a:t>Ask: What are some examples of conflicting or mixed messages in written communication that maybe you’ve had?</a:t>
            </a:r>
          </a:p>
          <a:p>
            <a:r>
              <a:rPr lang="en-US" dirty="0"/>
              <a:t>	(Encourage the group to share their own examples of when they’ve had to clarify an email or other written communication.)</a:t>
            </a:r>
          </a:p>
          <a:p>
            <a:r>
              <a:rPr lang="en-US" dirty="0"/>
              <a:t>	(Instruct can share their own example if they have one)</a:t>
            </a:r>
          </a:p>
          <a:p>
            <a:endParaRPr lang="en-US" dirty="0"/>
          </a:p>
          <a:p>
            <a:endParaRPr lang="en-US" dirty="0"/>
          </a:p>
          <a:p>
            <a:r>
              <a:rPr lang="en-US" dirty="0"/>
              <a:t>Slide time: 2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8</a:t>
            </a:fld>
            <a:endParaRPr lang="en-US"/>
          </a:p>
        </p:txBody>
      </p:sp>
    </p:spTree>
    <p:extLst>
      <p:ext uri="{BB962C8B-B14F-4D97-AF65-F5344CB8AC3E}">
        <p14:creationId xmlns:p14="http://schemas.microsoft.com/office/powerpoint/2010/main" val="274881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Body language place a significate part in our ability to communicate effectively. As you see on the slide studies show that over 50% of our communication is passed non-verbally. We need to be conscious of our body language when we are having conversations.</a:t>
            </a:r>
          </a:p>
          <a:p>
            <a:endParaRPr lang="en-US" dirty="0"/>
          </a:p>
          <a:p>
            <a:r>
              <a:rPr lang="en-US" dirty="0"/>
              <a:t>Slide time: 30 Seconds</a:t>
            </a:r>
          </a:p>
        </p:txBody>
      </p:sp>
      <p:sp>
        <p:nvSpPr>
          <p:cNvPr id="4" name="Slide Number Placeholder 3"/>
          <p:cNvSpPr>
            <a:spLocks noGrp="1"/>
          </p:cNvSpPr>
          <p:nvPr>
            <p:ph type="sldNum" sz="quarter" idx="5"/>
          </p:nvPr>
        </p:nvSpPr>
        <p:spPr/>
        <p:txBody>
          <a:bodyPr/>
          <a:lstStyle/>
          <a:p>
            <a:fld id="{AAEA880D-D8D7-421C-A880-658DFC776609}" type="slidenum">
              <a:rPr lang="en-US" smtClean="0"/>
              <a:t>9</a:t>
            </a:fld>
            <a:endParaRPr lang="en-US"/>
          </a:p>
        </p:txBody>
      </p:sp>
    </p:spTree>
    <p:extLst>
      <p:ext uri="{BB962C8B-B14F-4D97-AF65-F5344CB8AC3E}">
        <p14:creationId xmlns:p14="http://schemas.microsoft.com/office/powerpoint/2010/main" val="409844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CC6B12-EE47-4D0A-82D5-829D74AC03F4}" type="datetime1">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48194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488C7-E80C-4B33-A3C5-99796A356401}" type="datetime1">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295397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0992F-AD66-459B-9093-5D717D9A3E7C}" type="datetime1">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23469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F940E-11B2-4026-A24E-4C067E56310C}" type="datetime1">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146058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02851A-C867-4B39-B83B-E0451665B753}" type="datetime1">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31635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4C9DF1-6487-41EB-8C12-D01C0C761D2E}" type="datetime1">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394306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74C850-399F-470F-996E-29355D7544F5}" type="datetime1">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100251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9114FE-8E8C-4AC9-8384-CE9596C1FA62}" type="datetime1">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28652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69B0C-44CA-47A2-B2A3-B153B643DD2B}" type="datetime1">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382501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B97A0-D6BD-459B-8FEC-27C24AEF2D64}" type="datetime1">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9630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B141D1-610A-43B4-8A2A-3C334C291885}" type="datetime1">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108964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1182D-1930-4969-8E42-4E9C4DA2B695}" type="datetime1">
              <a:rPr lang="en-US" smtClean="0"/>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CE796-85C5-447A-937E-A292706C120F}" type="slidenum">
              <a:rPr lang="en-US" smtClean="0"/>
              <a:t>‹#›</a:t>
            </a:fld>
            <a:endParaRPr lang="en-US"/>
          </a:p>
        </p:txBody>
      </p:sp>
    </p:spTree>
    <p:extLst>
      <p:ext uri="{BB962C8B-B14F-4D97-AF65-F5344CB8AC3E}">
        <p14:creationId xmlns:p14="http://schemas.microsoft.com/office/powerpoint/2010/main" val="17016196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0"/>
                <a:lumOff val="100000"/>
              </a:schemeClr>
            </a:gs>
            <a:gs pos="7000">
              <a:schemeClr val="accent1">
                <a:lumMod val="45000"/>
                <a:lumOff val="55000"/>
              </a:schemeClr>
            </a:gs>
            <a:gs pos="14000">
              <a:schemeClr val="accent1">
                <a:lumMod val="45000"/>
                <a:lumOff val="55000"/>
              </a:schemeClr>
            </a:gs>
            <a:gs pos="18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699247" y="1183341"/>
            <a:ext cx="10623177" cy="1344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2352" y="1133021"/>
            <a:ext cx="10636625" cy="830997"/>
          </a:xfrm>
          <a:prstGeom prst="rect">
            <a:avLst/>
          </a:prstGeom>
          <a:noFill/>
        </p:spPr>
        <p:txBody>
          <a:bodyPr wrap="square" rtlCol="0">
            <a:spAutoFit/>
          </a:bodyPr>
          <a:lstStyle/>
          <a:p>
            <a:pPr algn="dist"/>
            <a:r>
              <a:rPr lang="en-US" sz="4800">
                <a:solidFill>
                  <a:schemeClr val="accent1">
                    <a:lumMod val="50000"/>
                  </a:schemeClr>
                </a:solidFill>
                <a:latin typeface="Sitka Heading" panose="02000505000000020004" pitchFamily="2" charset="0"/>
              </a:rPr>
              <a:t>LEADERSHIP MATTERS</a:t>
            </a:r>
          </a:p>
        </p:txBody>
      </p:sp>
      <p:cxnSp>
        <p:nvCxnSpPr>
          <p:cNvPr id="7" name="Straight Connector 6"/>
          <p:cNvCxnSpPr/>
          <p:nvPr/>
        </p:nvCxnSpPr>
        <p:spPr>
          <a:xfrm flipV="1">
            <a:off x="718912" y="1943897"/>
            <a:ext cx="10623177" cy="1344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988" y="2248260"/>
            <a:ext cx="10824883" cy="1323439"/>
          </a:xfrm>
          <a:prstGeom prst="rect">
            <a:avLst/>
          </a:prstGeom>
          <a:noFill/>
        </p:spPr>
        <p:txBody>
          <a:bodyPr wrap="square" rtlCol="0">
            <a:spAutoFit/>
          </a:bodyPr>
          <a:lstStyle/>
          <a:p>
            <a:pPr algn="ctr"/>
            <a:r>
              <a:rPr lang="en-US" sz="8000" b="1" i="1">
                <a:solidFill>
                  <a:schemeClr val="accent1">
                    <a:lumMod val="50000"/>
                  </a:schemeClr>
                </a:solidFill>
                <a:latin typeface="Arial Black" panose="020B0A04020102020204" pitchFamily="34" charset="0"/>
              </a:rPr>
              <a:t>MyTeam-MyGuard</a:t>
            </a:r>
          </a:p>
        </p:txBody>
      </p:sp>
      <p:cxnSp>
        <p:nvCxnSpPr>
          <p:cNvPr id="9" name="Straight Connector 8"/>
          <p:cNvCxnSpPr/>
          <p:nvPr/>
        </p:nvCxnSpPr>
        <p:spPr>
          <a:xfrm>
            <a:off x="804079" y="3871312"/>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71800" y="3818965"/>
            <a:ext cx="6225988" cy="116989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sz="32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PEOPLE FIRST</a:t>
            </a:r>
          </a:p>
          <a:p>
            <a:pPr algn="dist"/>
            <a:r>
              <a:rPr lang="en-US" sz="32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MISSION ALWAYS</a:t>
            </a:r>
          </a:p>
        </p:txBody>
      </p:sp>
      <p:cxnSp>
        <p:nvCxnSpPr>
          <p:cNvPr id="16" name="Straight Connector 15"/>
          <p:cNvCxnSpPr/>
          <p:nvPr/>
        </p:nvCxnSpPr>
        <p:spPr>
          <a:xfrm>
            <a:off x="808560" y="4037159"/>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22007" y="4225418"/>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8186" y="4601935"/>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2383" y="4770942"/>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2007" y="4951558"/>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2694" y="5217459"/>
            <a:ext cx="10730753" cy="1200329"/>
          </a:xfrm>
          <a:prstGeom prst="rect">
            <a:avLst/>
          </a:prstGeom>
          <a:noFill/>
        </p:spPr>
        <p:txBody>
          <a:bodyPr wrap="square" rtlCol="0">
            <a:spAutoFit/>
          </a:bodyPr>
          <a:lstStyle/>
          <a:p>
            <a:pPr algn="ctr"/>
            <a:r>
              <a:rPr lang="en-US" sz="2400" b="1" i="1">
                <a:solidFill>
                  <a:schemeClr val="accent1">
                    <a:lumMod val="50000"/>
                  </a:schemeClr>
                </a:solidFill>
              </a:rPr>
              <a:t>MyTeam-MyGuard </a:t>
            </a:r>
            <a:r>
              <a:rPr lang="en-US" sz="2400">
                <a:solidFill>
                  <a:schemeClr val="accent1">
                    <a:lumMod val="50000"/>
                  </a:schemeClr>
                </a:solidFill>
              </a:rPr>
              <a:t>is an education and mentoring program for servant leaders which utilizes core leadership competencies to increase team building, unit cohesion, a trusting culture, personal resilience and unit readiness.  </a:t>
            </a:r>
          </a:p>
        </p:txBody>
      </p:sp>
      <p:sp>
        <p:nvSpPr>
          <p:cNvPr id="21" name="TextBox 20"/>
          <p:cNvSpPr txBox="1"/>
          <p:nvPr/>
        </p:nvSpPr>
        <p:spPr>
          <a:xfrm>
            <a:off x="699247" y="564777"/>
            <a:ext cx="10609729" cy="461665"/>
          </a:xfrm>
          <a:prstGeom prst="rect">
            <a:avLst/>
          </a:prstGeom>
          <a:noFill/>
        </p:spPr>
        <p:txBody>
          <a:bodyPr wrap="square" rtlCol="0">
            <a:spAutoFit/>
          </a:bodyPr>
          <a:lstStyle/>
          <a:p>
            <a:pPr algn="dist"/>
            <a:r>
              <a:rPr lang="en-US" sz="2400">
                <a:solidFill>
                  <a:schemeClr val="accent1">
                    <a:lumMod val="50000"/>
                  </a:schemeClr>
                </a:solidFill>
              </a:rPr>
              <a:t>The use of leadership skills advances unit cohesion, resilience and readiness</a:t>
            </a:r>
            <a:endParaRPr lang="en-US" sz="2000">
              <a:solidFill>
                <a:schemeClr val="accent1">
                  <a:lumMod val="50000"/>
                </a:schemeClr>
              </a:solidFill>
            </a:endParaRPr>
          </a:p>
        </p:txBody>
      </p:sp>
      <p:cxnSp>
        <p:nvCxnSpPr>
          <p:cNvPr id="24" name="Straight Connector 23"/>
          <p:cNvCxnSpPr/>
          <p:nvPr/>
        </p:nvCxnSpPr>
        <p:spPr>
          <a:xfrm>
            <a:off x="822669" y="4398907"/>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27393" y="54077"/>
            <a:ext cx="2746457" cy="276999"/>
          </a:xfrm>
          <a:prstGeom prst="rect">
            <a:avLst/>
          </a:prstGeom>
          <a:noFill/>
        </p:spPr>
        <p:txBody>
          <a:bodyPr wrap="none" rtlCol="0">
            <a:spAutoFit/>
          </a:bodyPr>
          <a:lstStyle/>
          <a:p>
            <a:r>
              <a:rPr lang="en-US" sz="1200"/>
              <a:t>Controlled Unclassified Information (CUI)</a:t>
            </a:r>
          </a:p>
        </p:txBody>
      </p:sp>
      <p:sp>
        <p:nvSpPr>
          <p:cNvPr id="4" name="Slide Number Placeholder 3"/>
          <p:cNvSpPr>
            <a:spLocks noGrp="1"/>
          </p:cNvSpPr>
          <p:nvPr>
            <p:ph type="sldNum" sz="quarter" idx="12"/>
          </p:nvPr>
        </p:nvSpPr>
        <p:spPr>
          <a:xfrm>
            <a:off x="9265692" y="6329054"/>
            <a:ext cx="2743200" cy="365125"/>
          </a:xfrm>
        </p:spPr>
        <p:txBody>
          <a:bodyPr/>
          <a:lstStyle/>
          <a:p>
            <a:fld id="{308CE796-85C5-447A-937E-A292706C120F}" type="slidenum">
              <a:rPr lang="en-US" smtClean="0"/>
              <a:t>1</a:t>
            </a:fld>
            <a:r>
              <a:rPr lang="en-US"/>
              <a:t> Ruff</a:t>
            </a:r>
          </a:p>
        </p:txBody>
      </p:sp>
      <p:cxnSp>
        <p:nvCxnSpPr>
          <p:cNvPr id="22" name="Straight Connector 21"/>
          <p:cNvCxnSpPr/>
          <p:nvPr/>
        </p:nvCxnSpPr>
        <p:spPr>
          <a:xfrm>
            <a:off x="9349709" y="3879333"/>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357730" y="4060609"/>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367356" y="4233863"/>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357730" y="4407118"/>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367355" y="4599624"/>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376980" y="4772878"/>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376980" y="4946133"/>
            <a:ext cx="2033251" cy="14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99D00DF-563D-509A-8C9B-50AACCEA2C67}"/>
              </a:ext>
            </a:extLst>
          </p:cNvPr>
          <p:cNvSpPr txBox="1"/>
          <p:nvPr/>
        </p:nvSpPr>
        <p:spPr>
          <a:xfrm>
            <a:off x="6140917" y="6593306"/>
            <a:ext cx="404278" cy="276999"/>
          </a:xfrm>
          <a:prstGeom prst="rect">
            <a:avLst/>
          </a:prstGeom>
          <a:noFill/>
        </p:spPr>
        <p:txBody>
          <a:bodyPr wrap="none" rtlCol="0">
            <a:spAutoFit/>
          </a:bodyPr>
          <a:lstStyle/>
          <a:p>
            <a:r>
              <a:rPr lang="en-US" sz="1200"/>
              <a:t>CUI</a:t>
            </a:r>
          </a:p>
        </p:txBody>
      </p:sp>
    </p:spTree>
    <p:extLst>
      <p:ext uri="{BB962C8B-B14F-4D97-AF65-F5344CB8AC3E}">
        <p14:creationId xmlns:p14="http://schemas.microsoft.com/office/powerpoint/2010/main" val="318997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Body Language</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C48795-C901-DFE5-4B36-44D96EC34BD6}"/>
              </a:ext>
            </a:extLst>
          </p:cNvPr>
          <p:cNvSpPr txBox="1"/>
          <p:nvPr/>
        </p:nvSpPr>
        <p:spPr>
          <a:xfrm>
            <a:off x="1051559" y="1419306"/>
            <a:ext cx="2799679" cy="3392724"/>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Best practices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Things to do</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Open Posture</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Mirroring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Things to avoid</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Crossed arms</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Fidgeting</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Personal Space</a:t>
            </a:r>
            <a:endParaRPr lang="en-US" sz="2400"/>
          </a:p>
        </p:txBody>
      </p:sp>
      <p:pic>
        <p:nvPicPr>
          <p:cNvPr id="10" name="Picture 9">
            <a:extLst>
              <a:ext uri="{FF2B5EF4-FFF2-40B4-BE49-F238E27FC236}">
                <a16:creationId xmlns:a16="http://schemas.microsoft.com/office/drawing/2014/main" id="{336BF41C-A226-9015-91C6-42AC53FBC422}"/>
              </a:ext>
            </a:extLst>
          </p:cNvPr>
          <p:cNvPicPr>
            <a:picLocks noChangeAspect="1"/>
          </p:cNvPicPr>
          <p:nvPr/>
        </p:nvPicPr>
        <p:blipFill>
          <a:blip r:embed="rId3"/>
          <a:stretch>
            <a:fillRect/>
          </a:stretch>
        </p:blipFill>
        <p:spPr>
          <a:xfrm>
            <a:off x="4884821" y="1537834"/>
            <a:ext cx="5413717" cy="3481118"/>
          </a:xfrm>
          <a:prstGeom prst="rect">
            <a:avLst/>
          </a:prstGeom>
        </p:spPr>
      </p:pic>
    </p:spTree>
    <p:extLst>
      <p:ext uri="{BB962C8B-B14F-4D97-AF65-F5344CB8AC3E}">
        <p14:creationId xmlns:p14="http://schemas.microsoft.com/office/powerpoint/2010/main" val="160223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Verbal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652F8D-ACE5-3B06-E959-3DEA9B8BB67D}"/>
              </a:ext>
            </a:extLst>
          </p:cNvPr>
          <p:cNvSpPr txBox="1"/>
          <p:nvPr/>
        </p:nvSpPr>
        <p:spPr>
          <a:xfrm>
            <a:off x="556708" y="1230630"/>
            <a:ext cx="5112572" cy="1282402"/>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Components of Verbal Communication</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Statements </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Effective Verbal Communication </a:t>
            </a:r>
          </a:p>
        </p:txBody>
      </p:sp>
      <p:pic>
        <p:nvPicPr>
          <p:cNvPr id="5" name="Picture 4">
            <a:extLst>
              <a:ext uri="{FF2B5EF4-FFF2-40B4-BE49-F238E27FC236}">
                <a16:creationId xmlns:a16="http://schemas.microsoft.com/office/drawing/2014/main" id="{C1FFF16F-7D8C-2EE4-8294-8A79DFAF80C3}"/>
              </a:ext>
            </a:extLst>
          </p:cNvPr>
          <p:cNvPicPr>
            <a:picLocks noChangeAspect="1"/>
          </p:cNvPicPr>
          <p:nvPr/>
        </p:nvPicPr>
        <p:blipFill>
          <a:blip r:embed="rId3"/>
          <a:stretch>
            <a:fillRect/>
          </a:stretch>
        </p:blipFill>
        <p:spPr>
          <a:xfrm>
            <a:off x="5115735" y="1700634"/>
            <a:ext cx="5596613" cy="3456732"/>
          </a:xfrm>
          <a:prstGeom prst="rect">
            <a:avLst/>
          </a:prstGeom>
        </p:spPr>
      </p:pic>
    </p:spTree>
    <p:extLst>
      <p:ext uri="{BB962C8B-B14F-4D97-AF65-F5344CB8AC3E}">
        <p14:creationId xmlns:p14="http://schemas.microsoft.com/office/powerpoint/2010/main" val="153308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Verbal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493839-B0DD-2AD2-0F28-09A27A8AB737}"/>
              </a:ext>
            </a:extLst>
          </p:cNvPr>
          <p:cNvSpPr txBox="1"/>
          <p:nvPr/>
        </p:nvSpPr>
        <p:spPr>
          <a:xfrm>
            <a:off x="664283" y="1242898"/>
            <a:ext cx="6629401" cy="1627112"/>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Components of Verbal Communication</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Messages – the words we choose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Para verbal Messages – how we say the words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Nonverbal Messages – our body language</a:t>
            </a:r>
          </a:p>
        </p:txBody>
      </p:sp>
      <p:pic>
        <p:nvPicPr>
          <p:cNvPr id="10" name="Picture 9">
            <a:extLst>
              <a:ext uri="{FF2B5EF4-FFF2-40B4-BE49-F238E27FC236}">
                <a16:creationId xmlns:a16="http://schemas.microsoft.com/office/drawing/2014/main" id="{2CE4A789-1FE3-0052-61E2-5122E237F0FB}"/>
              </a:ext>
            </a:extLst>
          </p:cNvPr>
          <p:cNvPicPr>
            <a:picLocks noChangeAspect="1"/>
          </p:cNvPicPr>
          <p:nvPr/>
        </p:nvPicPr>
        <p:blipFill>
          <a:blip r:embed="rId3"/>
          <a:stretch>
            <a:fillRect/>
          </a:stretch>
        </p:blipFill>
        <p:spPr>
          <a:xfrm>
            <a:off x="3093170" y="2974687"/>
            <a:ext cx="5605285" cy="2902684"/>
          </a:xfrm>
          <a:prstGeom prst="rect">
            <a:avLst/>
          </a:prstGeom>
        </p:spPr>
      </p:pic>
    </p:spTree>
    <p:extLst>
      <p:ext uri="{BB962C8B-B14F-4D97-AF65-F5344CB8AC3E}">
        <p14:creationId xmlns:p14="http://schemas.microsoft.com/office/powerpoint/2010/main" val="52101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Verbal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C6EED5-7278-711D-E26E-132F367DE182}"/>
              </a:ext>
            </a:extLst>
          </p:cNvPr>
          <p:cNvSpPr txBox="1"/>
          <p:nvPr/>
        </p:nvSpPr>
        <p:spPr>
          <a:xfrm>
            <a:off x="997771" y="1319191"/>
            <a:ext cx="9146690" cy="2890022"/>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Para-verbal Messages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Tone, pitch, pacing</a:t>
            </a:r>
          </a:p>
          <a:p>
            <a:pPr marL="201168" marR="0" lvl="1" indent="0" algn="l" defTabSz="914400" rtl="0" eaLnBrk="1" fontAlgn="auto" latinLnBrk="0" hangingPunct="1">
              <a:lnSpc>
                <a:spcPct val="90000"/>
              </a:lnSpc>
              <a:spcBef>
                <a:spcPts val="200"/>
              </a:spcBef>
              <a:spcAft>
                <a:spcPts val="400"/>
              </a:spcAft>
              <a:buClr>
                <a:srgbClr val="E48312"/>
              </a:buClr>
              <a:buSzTx/>
              <a:buFont typeface="Calibri" pitchFamily="34" charset="0"/>
              <a:buNone/>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32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didn’t SAY you were not listening.”</a:t>
            </a:r>
          </a:p>
          <a:p>
            <a:pPr marL="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32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didn’t say YOU were not listening.”</a:t>
            </a:r>
          </a:p>
          <a:p>
            <a:pPr marL="0" marR="0" lvl="0" indent="-9144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32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didn’t say you were not LISTENING.”</a:t>
            </a:r>
          </a:p>
        </p:txBody>
      </p:sp>
    </p:spTree>
    <p:extLst>
      <p:ext uri="{BB962C8B-B14F-4D97-AF65-F5344CB8AC3E}">
        <p14:creationId xmlns:p14="http://schemas.microsoft.com/office/powerpoint/2010/main" val="368941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Verbal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8C460D-A759-87CC-BFDD-00A23C7D616E}"/>
              </a:ext>
            </a:extLst>
          </p:cNvPr>
          <p:cNvSpPr txBox="1"/>
          <p:nvPr/>
        </p:nvSpPr>
        <p:spPr>
          <a:xfrm>
            <a:off x="804134" y="1349857"/>
            <a:ext cx="9490934" cy="3200876"/>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Statements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feel…” must be followed with an emotion word, such as angry, hurt or worried</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Use a soft and even tone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Describe how the person’s actions affect you</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Example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Blaming: “You never take out the trash. I guess I’ll just do it all the time.”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 Statement: “I feel hurt when you don’t help out with the trash. I’m afraid that you’re going to stop helping with other things around the house.” </a:t>
            </a:r>
          </a:p>
        </p:txBody>
      </p:sp>
    </p:spTree>
    <p:extLst>
      <p:ext uri="{BB962C8B-B14F-4D97-AF65-F5344CB8AC3E}">
        <p14:creationId xmlns:p14="http://schemas.microsoft.com/office/powerpoint/2010/main" val="28631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Verbal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E918B7-A154-C780-15E7-1BEF825DC1D8}"/>
              </a:ext>
            </a:extLst>
          </p:cNvPr>
          <p:cNvSpPr txBox="1"/>
          <p:nvPr/>
        </p:nvSpPr>
        <p:spPr>
          <a:xfrm>
            <a:off x="1083832" y="1424949"/>
            <a:ext cx="7694407" cy="2390398"/>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Effective verbal communication best practices</a:t>
            </a:r>
          </a:p>
          <a:p>
            <a:pPr marL="578358" marR="0" lvl="1" indent="-28575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Knowledge: be knowledgeable about communication</a:t>
            </a:r>
          </a:p>
          <a:p>
            <a:pPr marL="578358" marR="0" lvl="1" indent="-28575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Timing: choose an appropriate and adequate time</a:t>
            </a:r>
          </a:p>
          <a:p>
            <a:pPr marL="578358" marR="0" lvl="1" indent="-28575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Mindful: pay attention to circumstances</a:t>
            </a:r>
          </a:p>
          <a:p>
            <a:pPr marL="578358" marR="0" lvl="1" indent="-28575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Listen:  actively, empathically, with the goal of being loving rather than ‘right’</a:t>
            </a:r>
          </a:p>
          <a:p>
            <a:pPr marL="578358" marR="0" lvl="1" indent="-28575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Be honest—say what you mean</a:t>
            </a:r>
          </a:p>
        </p:txBody>
      </p:sp>
    </p:spTree>
    <p:extLst>
      <p:ext uri="{BB962C8B-B14F-4D97-AF65-F5344CB8AC3E}">
        <p14:creationId xmlns:p14="http://schemas.microsoft.com/office/powerpoint/2010/main" val="82376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Listening</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3022C62-8130-AD33-964D-D10942FEB674}"/>
              </a:ext>
            </a:extLst>
          </p:cNvPr>
          <p:cNvPicPr>
            <a:picLocks noChangeAspect="1"/>
          </p:cNvPicPr>
          <p:nvPr/>
        </p:nvPicPr>
        <p:blipFill>
          <a:blip r:embed="rId3"/>
          <a:stretch>
            <a:fillRect/>
          </a:stretch>
        </p:blipFill>
        <p:spPr>
          <a:xfrm>
            <a:off x="6096000" y="1536028"/>
            <a:ext cx="5206435" cy="3785944"/>
          </a:xfrm>
          <a:prstGeom prst="rect">
            <a:avLst/>
          </a:prstGeom>
        </p:spPr>
      </p:pic>
      <p:sp>
        <p:nvSpPr>
          <p:cNvPr id="9" name="TextBox 8">
            <a:extLst>
              <a:ext uri="{FF2B5EF4-FFF2-40B4-BE49-F238E27FC236}">
                <a16:creationId xmlns:a16="http://schemas.microsoft.com/office/drawing/2014/main" id="{811614A9-50D5-6D1E-8825-DF7235AEB77E}"/>
              </a:ext>
            </a:extLst>
          </p:cNvPr>
          <p:cNvSpPr txBox="1"/>
          <p:nvPr/>
        </p:nvSpPr>
        <p:spPr>
          <a:xfrm>
            <a:off x="623111" y="1313886"/>
            <a:ext cx="6169510" cy="1652760"/>
          </a:xfrm>
          <a:prstGeom prst="rect">
            <a:avLst/>
          </a:prstGeom>
          <a:noFill/>
        </p:spPr>
        <p:txBody>
          <a:bodyPr wrap="square">
            <a:spAutoFit/>
          </a:bodyPr>
          <a:lstStyle/>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Listening vs Hearing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Active vs Passive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Good &amp; Bad Listeners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Reflective Listening</a:t>
            </a:r>
          </a:p>
        </p:txBody>
      </p:sp>
    </p:spTree>
    <p:extLst>
      <p:ext uri="{BB962C8B-B14F-4D97-AF65-F5344CB8AC3E}">
        <p14:creationId xmlns:p14="http://schemas.microsoft.com/office/powerpoint/2010/main" val="418516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Listening</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399204-197E-8C5C-5489-7EE9B11097A7}"/>
              </a:ext>
            </a:extLst>
          </p:cNvPr>
          <p:cNvSpPr txBox="1"/>
          <p:nvPr/>
        </p:nvSpPr>
        <p:spPr>
          <a:xfrm>
            <a:off x="761103" y="1083917"/>
            <a:ext cx="6169510" cy="3879011"/>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Passive vs Active Listening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Active: being engaged</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Passive: disengaged</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Good &amp; Bad Listeners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Characteristics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Reflective Listening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Benefits include:</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Clarification </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Increase understanding</a:t>
            </a:r>
          </a:p>
        </p:txBody>
      </p:sp>
    </p:spTree>
    <p:extLst>
      <p:ext uri="{BB962C8B-B14F-4D97-AF65-F5344CB8AC3E}">
        <p14:creationId xmlns:p14="http://schemas.microsoft.com/office/powerpoint/2010/main" val="22726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Listening</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8C03402-67B0-5C70-D93F-23F02049EE14}"/>
              </a:ext>
            </a:extLst>
          </p:cNvPr>
          <p:cNvSpPr txBox="1"/>
          <p:nvPr/>
        </p:nvSpPr>
        <p:spPr>
          <a:xfrm>
            <a:off x="1331258" y="1143938"/>
            <a:ext cx="7801984" cy="3985706"/>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How to Practice Reflective Listening Effectively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Don’t interrupt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Try to remember important facts or points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Repeat back “So what I’m hearing you say is…”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Keep an open mind!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Express genuine interest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Being aware of body language, tone of voice and gestures</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 careful to avoid</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Criticizing/blaming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Diagnosing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Praising</a:t>
            </a:r>
            <a:endParaRPr lang="en-US" sz="2000"/>
          </a:p>
        </p:txBody>
      </p:sp>
    </p:spTree>
    <p:extLst>
      <p:ext uri="{BB962C8B-B14F-4D97-AF65-F5344CB8AC3E}">
        <p14:creationId xmlns:p14="http://schemas.microsoft.com/office/powerpoint/2010/main" val="42267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Getting Personal</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B6BABE-DEF6-B869-1819-4EC1A6EA6936}"/>
              </a:ext>
            </a:extLst>
          </p:cNvPr>
          <p:cNvSpPr txBox="1"/>
          <p:nvPr/>
        </p:nvSpPr>
        <p:spPr>
          <a:xfrm>
            <a:off x="612033" y="1207351"/>
            <a:ext cx="6169510" cy="1627112"/>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Overview</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Trust Building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Getting to know each other</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Mindful Communication </a:t>
            </a:r>
          </a:p>
        </p:txBody>
      </p:sp>
    </p:spTree>
    <p:extLst>
      <p:ext uri="{BB962C8B-B14F-4D97-AF65-F5344CB8AC3E}">
        <p14:creationId xmlns:p14="http://schemas.microsoft.com/office/powerpoint/2010/main" val="311111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606257" y="485917"/>
            <a:ext cx="10623177" cy="1344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2353" y="544084"/>
            <a:ext cx="10636625" cy="830997"/>
          </a:xfrm>
          <a:prstGeom prst="rect">
            <a:avLst/>
          </a:prstGeom>
          <a:noFill/>
        </p:spPr>
        <p:txBody>
          <a:bodyPr wrap="square" rtlCol="0">
            <a:spAutoFit/>
          </a:bodyPr>
          <a:lstStyle/>
          <a:p>
            <a:pPr algn="dist"/>
            <a:r>
              <a:rPr lang="en-US" sz="4800" dirty="0">
                <a:solidFill>
                  <a:schemeClr val="accent1">
                    <a:lumMod val="50000"/>
                  </a:schemeClr>
                </a:solidFill>
                <a:latin typeface="Sitka Heading" panose="02000505000000020004" pitchFamily="2" charset="0"/>
              </a:rPr>
              <a:t>LEADERSHIP MATTERS</a:t>
            </a:r>
          </a:p>
        </p:txBody>
      </p:sp>
      <p:cxnSp>
        <p:nvCxnSpPr>
          <p:cNvPr id="7" name="Straight Connector 6"/>
          <p:cNvCxnSpPr/>
          <p:nvPr/>
        </p:nvCxnSpPr>
        <p:spPr>
          <a:xfrm flipV="1">
            <a:off x="625922" y="1447951"/>
            <a:ext cx="10623177" cy="13447"/>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2">
            <a:extLst>
              <a:ext uri="{FF2B5EF4-FFF2-40B4-BE49-F238E27FC236}">
                <a16:creationId xmlns:a16="http://schemas.microsoft.com/office/drawing/2014/main" id="{02275537-B629-7EB3-0FB2-2F260188BDE0}"/>
              </a:ext>
            </a:extLst>
          </p:cNvPr>
          <p:cNvSpPr/>
          <p:nvPr/>
        </p:nvSpPr>
        <p:spPr>
          <a:xfrm>
            <a:off x="794243" y="3109607"/>
            <a:ext cx="4535403" cy="3033203"/>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Verdana" panose="020B0604030504040204" pitchFamily="34" charset="0"/>
                <a:cs typeface="Arial" panose="020B0604020202020204" pitchFamily="34" charset="0"/>
              </a:rPr>
              <a:t>LEARNING OBJECTIVE</a:t>
            </a:r>
          </a:p>
          <a:p>
            <a:r>
              <a:rPr lang="en-US" b="1" dirty="0">
                <a:solidFill>
                  <a:schemeClr val="tx1"/>
                </a:solidFill>
                <a:ea typeface="Verdana" panose="020B0604030504040204" pitchFamily="34" charset="0"/>
                <a:cs typeface="Arial" panose="020B0604020202020204" pitchFamily="34" charset="0"/>
              </a:rPr>
              <a:t>Action</a:t>
            </a:r>
            <a:br>
              <a:rPr lang="en-US" dirty="0">
                <a:solidFill>
                  <a:schemeClr val="tx1"/>
                </a:solidFill>
                <a:ea typeface="Verdana" panose="020B0604030504040204" pitchFamily="34" charset="0"/>
                <a:cs typeface="Arial" panose="020B0604020202020204" pitchFamily="34" charset="0"/>
              </a:rPr>
            </a:br>
            <a:r>
              <a:rPr lang="en-US" dirty="0">
                <a:solidFill>
                  <a:schemeClr val="tx1"/>
                </a:solidFill>
                <a:ea typeface="Verdana" panose="020B0604030504040204" pitchFamily="34" charset="0"/>
                <a:cs typeface="Arial" panose="020B0604020202020204" pitchFamily="34" charset="0"/>
              </a:rPr>
              <a:t>Improve skill and confidence in communicating and interacting with our fellow Soldiers.</a:t>
            </a:r>
            <a:br>
              <a:rPr lang="en-US" dirty="0">
                <a:solidFill>
                  <a:schemeClr val="tx1"/>
                </a:solidFill>
                <a:ea typeface="Verdana" panose="020B0604030504040204" pitchFamily="34" charset="0"/>
                <a:cs typeface="Arial" panose="020B0604020202020204" pitchFamily="34" charset="0"/>
              </a:rPr>
            </a:br>
            <a:br>
              <a:rPr lang="en-US" dirty="0">
                <a:solidFill>
                  <a:schemeClr val="tx1"/>
                </a:solidFill>
                <a:ea typeface="Verdana" panose="020B0604030504040204" pitchFamily="34" charset="0"/>
                <a:cs typeface="Arial" panose="020B0604020202020204" pitchFamily="34" charset="0"/>
              </a:rPr>
            </a:br>
            <a:r>
              <a:rPr lang="en-US" b="1" dirty="0">
                <a:solidFill>
                  <a:schemeClr val="tx1"/>
                </a:solidFill>
                <a:ea typeface="Verdana" panose="020B0604030504040204" pitchFamily="34" charset="0"/>
                <a:cs typeface="Arial" panose="020B0604020202020204" pitchFamily="34" charset="0"/>
              </a:rPr>
              <a:t>Standard</a:t>
            </a:r>
            <a:r>
              <a:rPr lang="en-US" dirty="0">
                <a:solidFill>
                  <a:schemeClr val="tx1"/>
                </a:solidFill>
                <a:ea typeface="Verdana" panose="020B0604030504040204" pitchFamily="34" charset="0"/>
                <a:cs typeface="Arial" panose="020B0604020202020204" pitchFamily="34" charset="0"/>
              </a:rPr>
              <a:t> </a:t>
            </a:r>
            <a:br>
              <a:rPr lang="en-US" dirty="0">
                <a:solidFill>
                  <a:schemeClr val="tx1"/>
                </a:solidFill>
                <a:ea typeface="Verdana" panose="020B0604030504040204" pitchFamily="34" charset="0"/>
                <a:cs typeface="Arial" panose="020B0604020202020204" pitchFamily="34" charset="0"/>
              </a:rPr>
            </a:br>
            <a:r>
              <a:rPr lang="en-US" dirty="0">
                <a:solidFill>
                  <a:schemeClr val="tx1"/>
                </a:solidFill>
                <a:ea typeface="Verdana" panose="020B0604030504040204" pitchFamily="34" charset="0"/>
                <a:cs typeface="Arial" panose="020B0604020202020204" pitchFamily="34" charset="0"/>
              </a:rPr>
              <a:t>Demonstrate the effective use of communication skills.</a:t>
            </a:r>
            <a:br>
              <a:rPr lang="en-US" dirty="0">
                <a:solidFill>
                  <a:schemeClr val="tx1"/>
                </a:solidFill>
                <a:latin typeface="Arial" panose="020B0604020202020204" pitchFamily="34" charset="0"/>
                <a:ea typeface="Verdana" panose="020B060403050404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AD995B7-F6EA-2918-E018-945951AC7E4B}"/>
              </a:ext>
            </a:extLst>
          </p:cNvPr>
          <p:cNvSpPr txBox="1"/>
          <p:nvPr/>
        </p:nvSpPr>
        <p:spPr>
          <a:xfrm>
            <a:off x="672353" y="1447951"/>
            <a:ext cx="10730753" cy="1107996"/>
          </a:xfrm>
          <a:prstGeom prst="rect">
            <a:avLst/>
          </a:prstGeom>
          <a:noFill/>
        </p:spPr>
        <p:txBody>
          <a:bodyPr wrap="square" rtlCol="0">
            <a:spAutoFit/>
          </a:bodyPr>
          <a:lstStyle/>
          <a:p>
            <a:pPr algn="ctr"/>
            <a:r>
              <a:rPr lang="en-US" sz="6600" b="1" dirty="0">
                <a:latin typeface="Gill Sans MT Condensed" panose="020B0506020104020203" pitchFamily="34" charset="0"/>
              </a:rPr>
              <a:t>Interpersonal Communication skills</a:t>
            </a:r>
            <a:endParaRPr lang="en-US" sz="9600" b="1" dirty="0">
              <a:latin typeface="Gill Sans MT Condensed" panose="020B0506020104020203" pitchFamily="34" charset="0"/>
            </a:endParaRPr>
          </a:p>
        </p:txBody>
      </p:sp>
      <p:pic>
        <p:nvPicPr>
          <p:cNvPr id="1026" name="Picture 2" descr="Qr code&#10;&#10;Description automatically generated">
            <a:extLst>
              <a:ext uri="{FF2B5EF4-FFF2-40B4-BE49-F238E27FC236}">
                <a16:creationId xmlns:a16="http://schemas.microsoft.com/office/drawing/2014/main" id="{F5F67968-F7CD-6CFE-4F3A-F86FE67B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748" y="3634142"/>
            <a:ext cx="2384918" cy="238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443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Trust Building</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D6BD22-A6A6-5B83-E3BE-24E53D2B5753}"/>
              </a:ext>
            </a:extLst>
          </p:cNvPr>
          <p:cNvSpPr txBox="1"/>
          <p:nvPr/>
        </p:nvSpPr>
        <p:spPr>
          <a:xfrm>
            <a:off x="814891" y="1124503"/>
            <a:ext cx="8716384" cy="3827715"/>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“To be trusted is a greater compliment than being loved.” –George MacDonald</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What is trust?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 set of behaviors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 set of behaviors such as acting in ways that depend on another</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Belief in a probability that a person will behave in certain ways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Feeling of CONFIDENCE and security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What trust isn’t…Absolute. It IS situational. </a:t>
            </a:r>
          </a:p>
        </p:txBody>
      </p:sp>
    </p:spTree>
    <p:extLst>
      <p:ext uri="{BB962C8B-B14F-4D97-AF65-F5344CB8AC3E}">
        <p14:creationId xmlns:p14="http://schemas.microsoft.com/office/powerpoint/2010/main" val="241648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Mistrust/Lack of Trust</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602DE-82F5-D988-C123-E503D7AB3EFE}"/>
              </a:ext>
            </a:extLst>
          </p:cNvPr>
          <p:cNvSpPr txBox="1"/>
          <p:nvPr/>
        </p:nvSpPr>
        <p:spPr>
          <a:xfrm>
            <a:off x="987014" y="1216667"/>
            <a:ext cx="6169510" cy="2983381"/>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Mistrust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Lack of confidence</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Lack of Trust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Development of harmful thoughts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Negative attributions</a:t>
            </a:r>
          </a:p>
        </p:txBody>
      </p:sp>
    </p:spTree>
    <p:extLst>
      <p:ext uri="{BB962C8B-B14F-4D97-AF65-F5344CB8AC3E}">
        <p14:creationId xmlns:p14="http://schemas.microsoft.com/office/powerpoint/2010/main" val="263714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Getting to Know Your People</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11735A-56B1-F2B3-EB9E-77ED136F3BF7}"/>
              </a:ext>
            </a:extLst>
          </p:cNvPr>
          <p:cNvSpPr txBox="1"/>
          <p:nvPr/>
        </p:nvSpPr>
        <p:spPr>
          <a:xfrm>
            <a:off x="890194" y="1236092"/>
            <a:ext cx="10588215" cy="3554819"/>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How do you get to know somebody?</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What kind of questions can you ask?</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Benefits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Forbes Article: </a:t>
            </a:r>
            <a:r>
              <a:rPr kumimoji="0" lang="en-US" sz="2000" b="0" i="1"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Your Job Satisfaction May Have More To Do With Who You Work With Than What You Do </a:t>
            </a: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(2020) </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2019: Employee stress rose 20% over three decades; 35% respondents identified direct bosses</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People might find their job interesting but still hate it. Why? SOCIAL EXPERIENCE </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When people feel valued, they are motivated to do their very BEST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TRUST</a:t>
            </a:r>
          </a:p>
        </p:txBody>
      </p:sp>
    </p:spTree>
    <p:extLst>
      <p:ext uri="{BB962C8B-B14F-4D97-AF65-F5344CB8AC3E}">
        <p14:creationId xmlns:p14="http://schemas.microsoft.com/office/powerpoint/2010/main" val="287000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Connection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E46C5F-AA2B-8F73-5901-F84244C0235F}"/>
              </a:ext>
            </a:extLst>
          </p:cNvPr>
          <p:cNvSpPr txBox="1"/>
          <p:nvPr/>
        </p:nvSpPr>
        <p:spPr>
          <a:xfrm>
            <a:off x="954741" y="1318374"/>
            <a:ext cx="4499386" cy="3344505"/>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What is a leader?</a:t>
            </a: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 What is a friend?</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Setting Boundaries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Saying “no”</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Saying “yes”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Asking for help</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Showing gratitude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Being kind to ourselves &amp; others</a:t>
            </a:r>
            <a:endParaRPr lang="en-US"/>
          </a:p>
        </p:txBody>
      </p:sp>
      <p:sp>
        <p:nvSpPr>
          <p:cNvPr id="10" name="TextBox 9">
            <a:extLst>
              <a:ext uri="{FF2B5EF4-FFF2-40B4-BE49-F238E27FC236}">
                <a16:creationId xmlns:a16="http://schemas.microsoft.com/office/drawing/2014/main" id="{17070246-0A7B-BC4A-E653-AD0FCFF03619}"/>
              </a:ext>
            </a:extLst>
          </p:cNvPr>
          <p:cNvSpPr txBox="1"/>
          <p:nvPr/>
        </p:nvSpPr>
        <p:spPr>
          <a:xfrm>
            <a:off x="5454127" y="2190261"/>
            <a:ext cx="6169510"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“As a leader, you are always going to get a combination of two things: What you create and what you allow.”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 -Henry Cloud</a:t>
            </a:r>
            <a:endParaRPr lang="en-US"/>
          </a:p>
        </p:txBody>
      </p:sp>
    </p:spTree>
    <p:extLst>
      <p:ext uri="{BB962C8B-B14F-4D97-AF65-F5344CB8AC3E}">
        <p14:creationId xmlns:p14="http://schemas.microsoft.com/office/powerpoint/2010/main" val="131150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Mindful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2C193C-3951-4A86-B731-8753821E5EC6}"/>
              </a:ext>
            </a:extLst>
          </p:cNvPr>
          <p:cNvSpPr txBox="1"/>
          <p:nvPr/>
        </p:nvSpPr>
        <p:spPr>
          <a:xfrm>
            <a:off x="824088" y="1232077"/>
            <a:ext cx="9437511" cy="3826689"/>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What is Mindfulness?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According to Jon Kabat Zinn, Mindfulness is “The awareness that arises from paying attention, on purpose, in the present moment and non-judgmentally”</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The act of slowing down and noticing can actually make us more effective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and efficient </a:t>
            </a:r>
          </a:p>
          <a:p>
            <a:pPr marL="201168" marR="0" lvl="1" indent="0" algn="l" defTabSz="914400" rtl="0" eaLnBrk="1" fontAlgn="auto" latinLnBrk="0" hangingPunct="1">
              <a:lnSpc>
                <a:spcPct val="90000"/>
              </a:lnSpc>
              <a:spcBef>
                <a:spcPts val="200"/>
              </a:spcBef>
              <a:spcAft>
                <a:spcPts val="400"/>
              </a:spcAft>
              <a:buClr>
                <a:srgbClr val="E48312"/>
              </a:buClr>
              <a:buSzTx/>
              <a:buFont typeface="Calibri" pitchFamily="34" charset="0"/>
              <a:buNone/>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Mindlessness is the opposite: going for a walk while looking at our phone, getting lost in our thoughts and not remembering what we are doing, watching TV while eating</a:t>
            </a:r>
          </a:p>
        </p:txBody>
      </p:sp>
    </p:spTree>
    <p:extLst>
      <p:ext uri="{BB962C8B-B14F-4D97-AF65-F5344CB8AC3E}">
        <p14:creationId xmlns:p14="http://schemas.microsoft.com/office/powerpoint/2010/main" val="36894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Mindful Communication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846125-001D-3862-FA59-34D9C49BC3AA}"/>
              </a:ext>
            </a:extLst>
          </p:cNvPr>
          <p:cNvSpPr txBox="1"/>
          <p:nvPr/>
        </p:nvSpPr>
        <p:spPr>
          <a:xfrm>
            <a:off x="835376" y="1213009"/>
            <a:ext cx="9482668" cy="2880789"/>
          </a:xfrm>
          <a:prstGeom prst="rect">
            <a:avLst/>
          </a:prstGeom>
          <a:noFill/>
        </p:spPr>
        <p:txBody>
          <a:bodyPr wrap="square">
            <a:spAutoFit/>
          </a:bodyPr>
          <a:lstStyle/>
          <a:p>
            <a:pPr marL="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Bringing awareness to the way we communicate with others</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Helps us from shutting down</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Helps us to learn that silence can be a useful and good tool </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How do we start?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Pay attention!</a:t>
            </a:r>
          </a:p>
        </p:txBody>
      </p:sp>
    </p:spTree>
    <p:extLst>
      <p:ext uri="{BB962C8B-B14F-4D97-AF65-F5344CB8AC3E}">
        <p14:creationId xmlns:p14="http://schemas.microsoft.com/office/powerpoint/2010/main" val="170128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algn="ctr"/>
            <a:r>
              <a:rPr lang="en-US" b="1" i="1">
                <a:solidFill>
                  <a:schemeClr val="tx2">
                    <a:lumMod val="50000"/>
                  </a:schemeClr>
                </a:solidFill>
                <a:latin typeface="Arial Black" panose="020B0A04020102020204" pitchFamily="34" charset="0"/>
              </a:rPr>
              <a:t>MyTeam-MyGuard</a:t>
            </a:r>
          </a:p>
          <a:p>
            <a:pPr algn="ctr"/>
            <a:r>
              <a:rPr lang="en-US" sz="1000" b="1" i="1">
                <a:solidFill>
                  <a:schemeClr val="tx2">
                    <a:lumMod val="50000"/>
                  </a:schemeClr>
                </a:solidFill>
                <a:latin typeface="Arial Black" panose="020B0A04020102020204" pitchFamily="34" charset="0"/>
              </a:rPr>
              <a:t>People First Mission Always </a:t>
            </a:r>
          </a:p>
          <a:p>
            <a:pPr algn="ctr"/>
            <a:r>
              <a:rPr lang="en-US" sz="1000" b="1" i="1">
                <a:solidFill>
                  <a:schemeClr val="tx2">
                    <a:lumMod val="50000"/>
                  </a:schemeClr>
                </a:solidFill>
                <a:latin typeface="Arial Black" panose="020B0A04020102020204" pitchFamily="34" charset="0"/>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r>
              <a:rPr lang="en-US" sz="1200">
                <a:solidFill>
                  <a:schemeClr val="bg1"/>
                </a:solidFill>
              </a:rPr>
              <a:t>CUI</a:t>
            </a:r>
          </a:p>
        </p:txBody>
      </p:sp>
      <p:sp>
        <p:nvSpPr>
          <p:cNvPr id="2" name="Slide Number Placeholder 1"/>
          <p:cNvSpPr>
            <a:spLocks noGrp="1"/>
          </p:cNvSpPr>
          <p:nvPr>
            <p:ph type="sldNum" sz="quarter" idx="12"/>
          </p:nvPr>
        </p:nvSpPr>
        <p:spPr/>
        <p:txBody>
          <a:bodyPr/>
          <a:lstStyle/>
          <a:p>
            <a:fld id="{308CE796-85C5-447A-937E-A292706C120F}" type="slidenum">
              <a:rPr lang="en-US" smtClean="0"/>
              <a:t>26</a:t>
            </a:fld>
            <a:endParaRPr lang="en-US"/>
          </a:p>
        </p:txBody>
      </p:sp>
      <p:sp>
        <p:nvSpPr>
          <p:cNvPr id="8" name="TextBox 7"/>
          <p:cNvSpPr txBox="1"/>
          <p:nvPr/>
        </p:nvSpPr>
        <p:spPr>
          <a:xfrm>
            <a:off x="0" y="67377"/>
            <a:ext cx="9769642" cy="523220"/>
          </a:xfrm>
          <a:prstGeom prst="rect">
            <a:avLst/>
          </a:prstGeom>
          <a:noFill/>
        </p:spPr>
        <p:txBody>
          <a:bodyPr wrap="square" rtlCol="0">
            <a:spAutoFit/>
          </a:bodyPr>
          <a:lstStyle/>
          <a:p>
            <a:r>
              <a:rPr lang="en-US" sz="2800" b="1">
                <a:solidFill>
                  <a:schemeClr val="tx2">
                    <a:lumMod val="50000"/>
                  </a:schemeClr>
                </a:solidFill>
              </a:rPr>
              <a:t>Interpersonal Skills Post-Test</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07A3B2F-02DE-DB6B-735B-14BD09BBAF4A}"/>
              </a:ext>
            </a:extLst>
          </p:cNvPr>
          <p:cNvSpPr txBox="1"/>
          <p:nvPr/>
        </p:nvSpPr>
        <p:spPr>
          <a:xfrm>
            <a:off x="7086316" y="4747375"/>
            <a:ext cx="2990114" cy="276999"/>
          </a:xfrm>
          <a:prstGeom prst="rect">
            <a:avLst/>
          </a:prstGeom>
          <a:noFill/>
        </p:spPr>
        <p:txBody>
          <a:bodyPr wrap="none" rtlCol="0">
            <a:spAutoFit/>
          </a:bodyPr>
          <a:lstStyle/>
          <a:p>
            <a:r>
              <a:rPr lang="en-US" sz="1200"/>
              <a:t>Image reproduced from memeshappen.com</a:t>
            </a:r>
          </a:p>
        </p:txBody>
      </p:sp>
      <p:pic>
        <p:nvPicPr>
          <p:cNvPr id="8194" name="Picture 2" descr="I'm Morgan Freeman, and I'm asking you to take the employee survey - Meme -  MemesHappen">
            <a:extLst>
              <a:ext uri="{FF2B5EF4-FFF2-40B4-BE49-F238E27FC236}">
                <a16:creationId xmlns:a16="http://schemas.microsoft.com/office/drawing/2014/main" id="{8ED72BEE-09A9-8288-CF61-0280E094A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67" y="1670786"/>
            <a:ext cx="2983781" cy="29837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0714496-0EB3-6F8C-E5E9-49D291CF5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467" y="1955012"/>
            <a:ext cx="3069362" cy="30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Comfortable with Being Uncomfortable</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7F8972C-5957-2133-1D92-53543AA8920B}"/>
              </a:ext>
            </a:extLst>
          </p:cNvPr>
          <p:cNvSpPr txBox="1"/>
          <p:nvPr/>
        </p:nvSpPr>
        <p:spPr>
          <a:xfrm>
            <a:off x="1049867" y="1182750"/>
            <a:ext cx="9324622" cy="3699474"/>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Being a leader means that YOU will have to talk and/or counsel soldiers about situations that you WILL feel uncomfortable about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Situations that you may face include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Suicidal Ideation or Self Harm</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en-US" sz="2400" dirty="0">
                <a:solidFill>
                  <a:srgbClr val="000000">
                    <a:lumMod val="75000"/>
                    <a:lumOff val="25000"/>
                  </a:srgbClr>
                </a:solidFill>
                <a:latin typeface="Calibri" panose="020F0502020204030204"/>
              </a:rPr>
              <a:t>Counseling Negative or Positive</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DUI/MIPs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Financial Concerns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Domestic Abuse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Sexual Assault</a:t>
            </a:r>
          </a:p>
        </p:txBody>
      </p:sp>
    </p:spTree>
    <p:extLst>
      <p:ext uri="{BB962C8B-B14F-4D97-AF65-F5344CB8AC3E}">
        <p14:creationId xmlns:p14="http://schemas.microsoft.com/office/powerpoint/2010/main" val="36132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Overview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CA829-85B2-42A9-9305-BED117998B17}"/>
              </a:ext>
            </a:extLst>
          </p:cNvPr>
          <p:cNvSpPr txBox="1"/>
          <p:nvPr/>
        </p:nvSpPr>
        <p:spPr>
          <a:xfrm>
            <a:off x="1178511" y="1397985"/>
            <a:ext cx="6103398" cy="2105192"/>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Getting Back to Basics</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What is communication?</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Types of communication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Getting Personal</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Trust</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Mindful Communication</a:t>
            </a:r>
          </a:p>
        </p:txBody>
      </p:sp>
    </p:spTree>
    <p:extLst>
      <p:ext uri="{BB962C8B-B14F-4D97-AF65-F5344CB8AC3E}">
        <p14:creationId xmlns:p14="http://schemas.microsoft.com/office/powerpoint/2010/main" val="393900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44546A">
                    <a:lumMod val="50000"/>
                  </a:srgbClr>
                </a:solidFill>
                <a:latin typeface="Calibri" panose="020F0502020204030204"/>
              </a:rPr>
              <a:t>What is Communication?</a:t>
            </a:r>
            <a:endPar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endParaRP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826EAA-04DB-1CCC-C706-F8D78A185617}"/>
              </a:ext>
            </a:extLst>
          </p:cNvPr>
          <p:cNvSpPr txBox="1"/>
          <p:nvPr/>
        </p:nvSpPr>
        <p:spPr>
          <a:xfrm>
            <a:off x="911711" y="1400758"/>
            <a:ext cx="6169510" cy="1200329"/>
          </a:xfrm>
          <a:prstGeom prst="rect">
            <a:avLst/>
          </a:prstGeom>
          <a:noFill/>
        </p:spPr>
        <p:txBody>
          <a:bodyPr wrap="square">
            <a:spAutoFit/>
          </a:bodyPr>
          <a:lstStyle/>
          <a:p>
            <a:r>
              <a:rPr lang="en-US" b="1"/>
              <a:t>Communication is simply the act of transferring information from one place, person or group to another.</a:t>
            </a:r>
            <a:endParaRPr lang="en-US"/>
          </a:p>
          <a:p>
            <a:r>
              <a:rPr lang="en-US"/>
              <a:t>Every communication involves (at least) one sender, a message and a recipient. </a:t>
            </a:r>
          </a:p>
        </p:txBody>
      </p:sp>
      <p:pic>
        <p:nvPicPr>
          <p:cNvPr id="10" name="Picture 9">
            <a:extLst>
              <a:ext uri="{FF2B5EF4-FFF2-40B4-BE49-F238E27FC236}">
                <a16:creationId xmlns:a16="http://schemas.microsoft.com/office/drawing/2014/main" id="{952832D6-943E-FC11-77BA-E6048851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838" y="2763609"/>
            <a:ext cx="5238750" cy="2986609"/>
          </a:xfrm>
          <a:prstGeom prst="rect">
            <a:avLst/>
          </a:prstGeom>
        </p:spPr>
      </p:pic>
    </p:spTree>
    <p:extLst>
      <p:ext uri="{BB962C8B-B14F-4D97-AF65-F5344CB8AC3E}">
        <p14:creationId xmlns:p14="http://schemas.microsoft.com/office/powerpoint/2010/main" val="236301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What is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C59C2B66-1D4C-4F6E-4FE2-E0A164516DD9}"/>
              </a:ext>
            </a:extLst>
          </p:cNvPr>
          <p:cNvGraphicFramePr/>
          <p:nvPr/>
        </p:nvGraphicFramePr>
        <p:xfrm>
          <a:off x="1752600" y="1600200"/>
          <a:ext cx="868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126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4 Types of Communication</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977F0F-5CDD-09E7-5EF1-6526A2A571B8}"/>
              </a:ext>
            </a:extLst>
          </p:cNvPr>
          <p:cNvSpPr txBox="1"/>
          <p:nvPr/>
        </p:nvSpPr>
        <p:spPr>
          <a:xfrm>
            <a:off x="997771" y="1355229"/>
            <a:ext cx="3767867" cy="2625334"/>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Written</a:t>
            </a:r>
          </a:p>
          <a:p>
            <a:pPr marL="91440" indent="-91440">
              <a:lnSpc>
                <a:spcPct val="90000"/>
              </a:lnSpc>
              <a:spcBef>
                <a:spcPts val="1200"/>
              </a:spcBef>
              <a:spcAft>
                <a:spcPts val="200"/>
              </a:spcAft>
              <a:buClr>
                <a:srgbClr val="E48312"/>
              </a:buClr>
              <a:buSzPct val="100000"/>
              <a:buFont typeface="Calibri" panose="020F0502020204030204" pitchFamily="34" charset="0"/>
              <a:buChar char=" "/>
              <a:defRPr/>
            </a:pPr>
            <a:r>
              <a:rPr lang="en-US" sz="3600" dirty="0">
                <a:solidFill>
                  <a:srgbClr val="000000">
                    <a:lumMod val="75000"/>
                    <a:lumOff val="25000"/>
                  </a:srgbClr>
                </a:solidFill>
              </a:rPr>
              <a:t>Non-Verbal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Verbal</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Listening </a:t>
            </a:r>
            <a:endParaRPr lang="en-US" dirty="0"/>
          </a:p>
        </p:txBody>
      </p:sp>
      <p:pic>
        <p:nvPicPr>
          <p:cNvPr id="5" name="Picture 4">
            <a:extLst>
              <a:ext uri="{FF2B5EF4-FFF2-40B4-BE49-F238E27FC236}">
                <a16:creationId xmlns:a16="http://schemas.microsoft.com/office/drawing/2014/main" id="{0670D7A3-814C-BDB9-CCCB-48E5B821F5F7}"/>
              </a:ext>
            </a:extLst>
          </p:cNvPr>
          <p:cNvPicPr>
            <a:picLocks noChangeAspect="1"/>
          </p:cNvPicPr>
          <p:nvPr/>
        </p:nvPicPr>
        <p:blipFill>
          <a:blip r:embed="rId3"/>
          <a:stretch>
            <a:fillRect/>
          </a:stretch>
        </p:blipFill>
        <p:spPr>
          <a:xfrm>
            <a:off x="4668737" y="1197331"/>
            <a:ext cx="6017274" cy="4011516"/>
          </a:xfrm>
          <a:prstGeom prst="rect">
            <a:avLst/>
          </a:prstGeom>
        </p:spPr>
      </p:pic>
    </p:spTree>
    <p:extLst>
      <p:ext uri="{BB962C8B-B14F-4D97-AF65-F5344CB8AC3E}">
        <p14:creationId xmlns:p14="http://schemas.microsoft.com/office/powerpoint/2010/main" val="121175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2" name="Slide Number Placeholder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8CE796-85C5-447A-937E-A292706C12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Team Clifton</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Written Communication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AE6FD3-503E-0325-9847-835FCC2FE8D6}"/>
              </a:ext>
            </a:extLst>
          </p:cNvPr>
          <p:cNvSpPr txBox="1"/>
          <p:nvPr/>
        </p:nvSpPr>
        <p:spPr>
          <a:xfrm>
            <a:off x="868678" y="1217112"/>
            <a:ext cx="7307133" cy="2932085"/>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Written communication is any written message that two or more people exchange.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More formal but less efficient than verbal communication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Examples include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Blog posts, text message, emails, reports,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counceling</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Mixed or Conflicting Messages</a:t>
            </a:r>
          </a:p>
        </p:txBody>
      </p:sp>
    </p:spTree>
    <p:extLst>
      <p:ext uri="{BB962C8B-B14F-4D97-AF65-F5344CB8AC3E}">
        <p14:creationId xmlns:p14="http://schemas.microsoft.com/office/powerpoint/2010/main" val="74911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0" y="8466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546A">
                    <a:lumMod val="50000"/>
                  </a:srgbClr>
                </a:solidFill>
                <a:effectLst/>
                <a:uLnTx/>
                <a:uFillTx/>
                <a:latin typeface="Calibri" panose="020F0502020204030204"/>
                <a:ea typeface="+mn-ea"/>
                <a:cs typeface="+mn-cs"/>
              </a:rPr>
              <a:t>Non-Verbal Communication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01A10A-1521-27BE-7DCE-1CF82DA3520D}"/>
              </a:ext>
            </a:extLst>
          </p:cNvPr>
          <p:cNvSpPr txBox="1"/>
          <p:nvPr/>
        </p:nvSpPr>
        <p:spPr>
          <a:xfrm>
            <a:off x="976256" y="1418229"/>
            <a:ext cx="5119744" cy="2738185"/>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Body Language</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UCLA Study report that 55% of communication is passed non-verbally</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Even if you can’t read people’s minds, you can read their body language and facial expressions. </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0406677-8C44-A553-F651-294432CBD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471" y="1662854"/>
            <a:ext cx="4583151" cy="4153622"/>
          </a:xfrm>
          <a:prstGeom prst="rect">
            <a:avLst/>
          </a:prstGeom>
        </p:spPr>
      </p:pic>
    </p:spTree>
    <p:extLst>
      <p:ext uri="{BB962C8B-B14F-4D97-AF65-F5344CB8AC3E}">
        <p14:creationId xmlns:p14="http://schemas.microsoft.com/office/powerpoint/2010/main" val="325880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935838AD4144188198AE176674111" ma:contentTypeVersion="11" ma:contentTypeDescription="Create a new document." ma:contentTypeScope="" ma:versionID="e9509ab89484fc7bb5043e168b9cea1e">
  <xsd:schema xmlns:xsd="http://www.w3.org/2001/XMLSchema" xmlns:xs="http://www.w3.org/2001/XMLSchema" xmlns:p="http://schemas.microsoft.com/office/2006/metadata/properties" xmlns:ns1="http://schemas.microsoft.com/sharepoint/v3" xmlns:ns2="8b3062a5-e656-4628-8071-40863e6ede7e" xmlns:ns3="7168a72b-7dd7-477c-8661-17c463be1bc4" targetNamespace="http://schemas.microsoft.com/office/2006/metadata/properties" ma:root="true" ma:fieldsID="5b7185eafa515bf1cdd2c799410c1775" ns1:_="" ns2:_="" ns3:_="">
    <xsd:import namespace="http://schemas.microsoft.com/sharepoint/v3"/>
    <xsd:import namespace="8b3062a5-e656-4628-8071-40863e6ede7e"/>
    <xsd:import namespace="7168a72b-7dd7-477c-8661-17c463be1bc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3062a5-e656-4628-8071-40863e6ed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68a72b-7dd7-477c-8661-17c463be1bc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876dcf-6080-4335-ba09-2083ddca4a6f}" ma:internalName="TaxCatchAll" ma:showField="CatchAllData" ma:web="7168a72b-7dd7-477c-8661-17c463be1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3062a5-e656-4628-8071-40863e6ede7e">
      <Terms xmlns="http://schemas.microsoft.com/office/infopath/2007/PartnerControls"/>
    </lcf76f155ced4ddcb4097134ff3c332f>
    <TaxCatchAll xmlns="7168a72b-7dd7-477c-8661-17c463be1bc4"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87CB2-EAD5-40ED-8350-B239753B2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3062a5-e656-4628-8071-40863e6ede7e"/>
    <ds:schemaRef ds:uri="7168a72b-7dd7-477c-8661-17c463be1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A1C686-8348-4757-899E-EBDFF58E248F}">
  <ds:schemaRefs>
    <ds:schemaRef ds:uri="http://www.w3.org/XML/1998/namespace"/>
    <ds:schemaRef ds:uri="http://schemas.microsoft.com/office/2006/metadata/properties"/>
    <ds:schemaRef ds:uri="http://purl.org/dc/dcmitype/"/>
    <ds:schemaRef ds:uri="http://purl.org/dc/elements/1.1/"/>
    <ds:schemaRef ds:uri="http://schemas.microsoft.com/office/2006/documentManagement/types"/>
    <ds:schemaRef ds:uri="8b3062a5-e656-4628-8071-40863e6ede7e"/>
    <ds:schemaRef ds:uri="http://schemas.microsoft.com/office/infopath/2007/PartnerControls"/>
    <ds:schemaRef ds:uri="http://purl.org/dc/terms/"/>
    <ds:schemaRef ds:uri="http://schemas.openxmlformats.org/package/2006/metadata/core-properties"/>
    <ds:schemaRef ds:uri="7168a72b-7dd7-477c-8661-17c463be1bc4"/>
    <ds:schemaRef ds:uri="http://schemas.microsoft.com/sharepoint/v3"/>
  </ds:schemaRefs>
</ds:datastoreItem>
</file>

<file path=customXml/itemProps3.xml><?xml version="1.0" encoding="utf-8"?>
<ds:datastoreItem xmlns:ds="http://schemas.openxmlformats.org/officeDocument/2006/customXml" ds:itemID="{FB476543-02BE-4224-B893-A9A3EF4A15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TotalTime>
  <Words>4971</Words>
  <Application>Microsoft Office PowerPoint</Application>
  <PresentationFormat>Widescreen</PresentationFormat>
  <Paragraphs>497</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Arial Black</vt:lpstr>
      <vt:lpstr>Arial Unicode MS</vt:lpstr>
      <vt:lpstr>Calibri</vt:lpstr>
      <vt:lpstr>Calibri Light</vt:lpstr>
      <vt:lpstr>Gill Sans MT Condensed</vt:lpstr>
      <vt:lpstr>Sitka Heading</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Amy L CIV USA</dc:creator>
  <cp:lastModifiedBy>Danduran, Jacob W MAJ USARMY NG NDARNG (USA)</cp:lastModifiedBy>
  <cp:revision>1295</cp:revision>
  <cp:lastPrinted>2022-10-05T21:33:43Z</cp:lastPrinted>
  <dcterms:created xsi:type="dcterms:W3CDTF">2021-02-23T10:53:07Z</dcterms:created>
  <dcterms:modified xsi:type="dcterms:W3CDTF">2024-08-08T16:37:56Z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0x010100D1D935838AD4144188198AE176674111</vt:lpwstr>
  </property>
  <property fmtid="{D5CDD505-2E9C-101B-9397-08002B2CF9AE}" pid="3" name="MediaServiceImageTags">
    <vt:lpwstr/>
  </property>
</Properties>
</file>